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919" r:id="rId2"/>
  </p:sldMasterIdLst>
  <p:notesMasterIdLst>
    <p:notesMasterId r:id="rId75"/>
  </p:notesMasterIdLst>
  <p:handoutMasterIdLst>
    <p:handoutMasterId r:id="rId76"/>
  </p:handoutMasterIdLst>
  <p:sldIdLst>
    <p:sldId id="417" r:id="rId3"/>
    <p:sldId id="380" r:id="rId4"/>
    <p:sldId id="257" r:id="rId5"/>
    <p:sldId id="452" r:id="rId6"/>
    <p:sldId id="430" r:id="rId7"/>
    <p:sldId id="381" r:id="rId8"/>
    <p:sldId id="448" r:id="rId9"/>
    <p:sldId id="449" r:id="rId10"/>
    <p:sldId id="447" r:id="rId11"/>
    <p:sldId id="446" r:id="rId12"/>
    <p:sldId id="297" r:id="rId13"/>
    <p:sldId id="431" r:id="rId14"/>
    <p:sldId id="432" r:id="rId15"/>
    <p:sldId id="433" r:id="rId16"/>
    <p:sldId id="299" r:id="rId17"/>
    <p:sldId id="302" r:id="rId18"/>
    <p:sldId id="303" r:id="rId19"/>
    <p:sldId id="434" r:id="rId20"/>
    <p:sldId id="435" r:id="rId21"/>
    <p:sldId id="436" r:id="rId22"/>
    <p:sldId id="382" r:id="rId23"/>
    <p:sldId id="437" r:id="rId24"/>
    <p:sldId id="264" r:id="rId25"/>
    <p:sldId id="450" r:id="rId26"/>
    <p:sldId id="415" r:id="rId27"/>
    <p:sldId id="438" r:id="rId28"/>
    <p:sldId id="275" r:id="rId29"/>
    <p:sldId id="412" r:id="rId30"/>
    <p:sldId id="371" r:id="rId31"/>
    <p:sldId id="378" r:id="rId32"/>
    <p:sldId id="374" r:id="rId33"/>
    <p:sldId id="375" r:id="rId34"/>
    <p:sldId id="287" r:id="rId35"/>
    <p:sldId id="292" r:id="rId36"/>
    <p:sldId id="403" r:id="rId37"/>
    <p:sldId id="439" r:id="rId38"/>
    <p:sldId id="368" r:id="rId39"/>
    <p:sldId id="427" r:id="rId40"/>
    <p:sldId id="404" r:id="rId41"/>
    <p:sldId id="440" r:id="rId42"/>
    <p:sldId id="307" r:id="rId43"/>
    <p:sldId id="384" r:id="rId44"/>
    <p:sldId id="317" r:id="rId45"/>
    <p:sldId id="385" r:id="rId46"/>
    <p:sldId id="441" r:id="rId47"/>
    <p:sldId id="386" r:id="rId48"/>
    <p:sldId id="388" r:id="rId49"/>
    <p:sldId id="428" r:id="rId50"/>
    <p:sldId id="389" r:id="rId51"/>
    <p:sldId id="390" r:id="rId52"/>
    <p:sldId id="392" r:id="rId53"/>
    <p:sldId id="394" r:id="rId54"/>
    <p:sldId id="395" r:id="rId55"/>
    <p:sldId id="398" r:id="rId56"/>
    <p:sldId id="443" r:id="rId57"/>
    <p:sldId id="442" r:id="rId58"/>
    <p:sldId id="336" r:id="rId59"/>
    <p:sldId id="345" r:id="rId60"/>
    <p:sldId id="337" r:id="rId61"/>
    <p:sldId id="339" r:id="rId62"/>
    <p:sldId id="340" r:id="rId63"/>
    <p:sldId id="400" r:id="rId64"/>
    <p:sldId id="401" r:id="rId65"/>
    <p:sldId id="348" r:id="rId66"/>
    <p:sldId id="445" r:id="rId67"/>
    <p:sldId id="451" r:id="rId68"/>
    <p:sldId id="444" r:id="rId69"/>
    <p:sldId id="350" r:id="rId70"/>
    <p:sldId id="355" r:id="rId71"/>
    <p:sldId id="357" r:id="rId72"/>
    <p:sldId id="359" r:id="rId73"/>
    <p:sldId id="419" r:id="rId7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00FF"/>
    <a:srgbClr val="FF0000"/>
    <a:srgbClr val="FFE5E5"/>
    <a:srgbClr val="990033"/>
    <a:srgbClr val="009900"/>
    <a:srgbClr val="3366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5" autoAdjust="0"/>
    <p:restoredTop sz="94631"/>
  </p:normalViewPr>
  <p:slideViewPr>
    <p:cSldViewPr>
      <p:cViewPr>
        <p:scale>
          <a:sx n="81" d="100"/>
          <a:sy n="81" d="100"/>
        </p:scale>
        <p:origin x="1256" y="6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750936-ACE8-452D-9A51-1D50ED9B1AD7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ED1854-51C3-4878-9185-94CDE0B6AFB8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</a:rPr>
            <a:t>Qualitative </a:t>
          </a:r>
        </a:p>
        <a:p>
          <a:r>
            <a:rPr lang="en-US" sz="3200" b="1" dirty="0" smtClean="0">
              <a:solidFill>
                <a:schemeClr val="tx1"/>
              </a:solidFill>
            </a:rPr>
            <a:t>(categorical)</a:t>
          </a:r>
          <a:endParaRPr lang="en-US" sz="3200" b="1" dirty="0">
            <a:solidFill>
              <a:schemeClr val="tx1"/>
            </a:solidFill>
          </a:endParaRPr>
        </a:p>
      </dgm:t>
    </dgm:pt>
    <dgm:pt modelId="{F4936C4C-2F97-4C98-BB4E-BA11D9AA8D94}" type="parTrans" cxnId="{0DFFCC9B-D1DF-4EA7-A0E7-BA5281C5CA9C}">
      <dgm:prSet/>
      <dgm:spPr/>
      <dgm:t>
        <a:bodyPr/>
        <a:lstStyle/>
        <a:p>
          <a:endParaRPr lang="en-US"/>
        </a:p>
      </dgm:t>
    </dgm:pt>
    <dgm:pt modelId="{D6BD226E-9D38-49A8-8477-4F4F54734B2E}" type="sibTrans" cxnId="{0DFFCC9B-D1DF-4EA7-A0E7-BA5281C5CA9C}">
      <dgm:prSet/>
      <dgm:spPr/>
      <dgm:t>
        <a:bodyPr/>
        <a:lstStyle/>
        <a:p>
          <a:endParaRPr lang="en-US"/>
        </a:p>
      </dgm:t>
    </dgm:pt>
    <dgm:pt modelId="{09579187-8802-4319-8E9E-218CFC10A4CD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Nominal</a:t>
          </a:r>
          <a:endParaRPr lang="en-US" dirty="0"/>
        </a:p>
      </dgm:t>
    </dgm:pt>
    <dgm:pt modelId="{8159C3F2-9E50-401F-AA8D-B368A2D6E9FD}" type="parTrans" cxnId="{FD33A4DC-1DC0-42F4-BFC0-E5B0AD469354}">
      <dgm:prSet/>
      <dgm:spPr/>
      <dgm:t>
        <a:bodyPr/>
        <a:lstStyle/>
        <a:p>
          <a:endParaRPr lang="en-US"/>
        </a:p>
      </dgm:t>
    </dgm:pt>
    <dgm:pt modelId="{64CC9876-9BED-4A5F-A2C5-ABBD41E36057}" type="sibTrans" cxnId="{FD33A4DC-1DC0-42F4-BFC0-E5B0AD469354}">
      <dgm:prSet/>
      <dgm:spPr/>
      <dgm:t>
        <a:bodyPr/>
        <a:lstStyle/>
        <a:p>
          <a:endParaRPr lang="en-US"/>
        </a:p>
      </dgm:t>
    </dgm:pt>
    <dgm:pt modelId="{8E0D6C5F-E0EF-4A9F-9233-840E9A50A106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Ordinal</a:t>
          </a:r>
          <a:endParaRPr lang="en-US" dirty="0"/>
        </a:p>
      </dgm:t>
    </dgm:pt>
    <dgm:pt modelId="{38FD2581-CA72-40DC-8FAB-959087AB98AA}" type="parTrans" cxnId="{5986FA70-43B0-4AB8-9A00-B56E39F4C5ED}">
      <dgm:prSet/>
      <dgm:spPr/>
      <dgm:t>
        <a:bodyPr/>
        <a:lstStyle/>
        <a:p>
          <a:endParaRPr lang="en-US"/>
        </a:p>
      </dgm:t>
    </dgm:pt>
    <dgm:pt modelId="{DD663C8F-E428-4E34-973B-2D032D91E7E5}" type="sibTrans" cxnId="{5986FA70-43B0-4AB8-9A00-B56E39F4C5ED}">
      <dgm:prSet/>
      <dgm:spPr/>
      <dgm:t>
        <a:bodyPr/>
        <a:lstStyle/>
        <a:p>
          <a:endParaRPr lang="en-US"/>
        </a:p>
      </dgm:t>
    </dgm:pt>
    <dgm:pt modelId="{CA948EBD-1F12-41DD-A4FA-3D43DCC964D7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Quantitative (numerical)</a:t>
          </a:r>
          <a:endParaRPr lang="en-US" b="1" dirty="0">
            <a:solidFill>
              <a:schemeClr val="tx1"/>
            </a:solidFill>
          </a:endParaRPr>
        </a:p>
      </dgm:t>
    </dgm:pt>
    <dgm:pt modelId="{3EA8A28D-5B85-4CD8-B04D-2F679A77A17F}" type="parTrans" cxnId="{B6E7116A-C9C9-4703-BE2B-80AE853F8B68}">
      <dgm:prSet/>
      <dgm:spPr/>
      <dgm:t>
        <a:bodyPr/>
        <a:lstStyle/>
        <a:p>
          <a:endParaRPr lang="en-US"/>
        </a:p>
      </dgm:t>
    </dgm:pt>
    <dgm:pt modelId="{5305B33F-4BFC-43E5-9B44-38A11D459E88}" type="sibTrans" cxnId="{B6E7116A-C9C9-4703-BE2B-80AE853F8B68}">
      <dgm:prSet/>
      <dgm:spPr/>
      <dgm:t>
        <a:bodyPr/>
        <a:lstStyle/>
        <a:p>
          <a:endParaRPr lang="en-US"/>
        </a:p>
      </dgm:t>
    </dgm:pt>
    <dgm:pt modelId="{812BE3EC-E605-44BC-AE8B-0EFE62DD2F1B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Discrete</a:t>
          </a:r>
          <a:endParaRPr lang="en-US" dirty="0"/>
        </a:p>
      </dgm:t>
    </dgm:pt>
    <dgm:pt modelId="{466939A7-3365-4DB6-B261-4232CF931B2D}" type="parTrans" cxnId="{6C762A64-5670-44F1-9D25-9429C89F6CC5}">
      <dgm:prSet/>
      <dgm:spPr/>
      <dgm:t>
        <a:bodyPr/>
        <a:lstStyle/>
        <a:p>
          <a:endParaRPr lang="en-US"/>
        </a:p>
      </dgm:t>
    </dgm:pt>
    <dgm:pt modelId="{3B3C3861-AEC2-4C21-A780-12475F697270}" type="sibTrans" cxnId="{6C762A64-5670-44F1-9D25-9429C89F6CC5}">
      <dgm:prSet/>
      <dgm:spPr/>
      <dgm:t>
        <a:bodyPr/>
        <a:lstStyle/>
        <a:p>
          <a:endParaRPr lang="en-US"/>
        </a:p>
      </dgm:t>
    </dgm:pt>
    <dgm:pt modelId="{91E63553-A422-4E56-8C00-0BC374F8EA12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Continuous</a:t>
          </a:r>
          <a:endParaRPr lang="en-US" dirty="0"/>
        </a:p>
      </dgm:t>
    </dgm:pt>
    <dgm:pt modelId="{FD51D66B-0ACD-4C70-9CFD-83AD9323DE13}" type="parTrans" cxnId="{3F32CC93-BC19-43E3-B567-71AC40D2B83E}">
      <dgm:prSet/>
      <dgm:spPr/>
      <dgm:t>
        <a:bodyPr/>
        <a:lstStyle/>
        <a:p>
          <a:endParaRPr lang="en-US"/>
        </a:p>
      </dgm:t>
    </dgm:pt>
    <dgm:pt modelId="{8F07C4FB-EECA-49B2-A2EB-98D4CF557BE3}" type="sibTrans" cxnId="{3F32CC93-BC19-43E3-B567-71AC40D2B83E}">
      <dgm:prSet/>
      <dgm:spPr/>
      <dgm:t>
        <a:bodyPr/>
        <a:lstStyle/>
        <a:p>
          <a:endParaRPr lang="en-US"/>
        </a:p>
      </dgm:t>
    </dgm:pt>
    <dgm:pt modelId="{467DAC72-7ED8-4303-8B82-B534739461BE}" type="pres">
      <dgm:prSet presAssocID="{35750936-ACE8-452D-9A51-1D50ED9B1AD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24F95CE-7162-4E84-AA33-FE405AC1E387}" type="pres">
      <dgm:prSet presAssocID="{29ED1854-51C3-4878-9185-94CDE0B6AFB8}" presName="root" presStyleCnt="0"/>
      <dgm:spPr/>
    </dgm:pt>
    <dgm:pt modelId="{CD89F89C-7571-4109-98C9-E875A9BD3750}" type="pres">
      <dgm:prSet presAssocID="{29ED1854-51C3-4878-9185-94CDE0B6AFB8}" presName="rootComposite" presStyleCnt="0"/>
      <dgm:spPr/>
    </dgm:pt>
    <dgm:pt modelId="{6B9030B1-08FA-4523-BBBE-A5D24A16166A}" type="pres">
      <dgm:prSet presAssocID="{29ED1854-51C3-4878-9185-94CDE0B6AFB8}" presName="rootText" presStyleLbl="node1" presStyleIdx="0" presStyleCnt="2"/>
      <dgm:spPr/>
      <dgm:t>
        <a:bodyPr/>
        <a:lstStyle/>
        <a:p>
          <a:endParaRPr lang="en-US"/>
        </a:p>
      </dgm:t>
    </dgm:pt>
    <dgm:pt modelId="{CE5E16E6-1917-4EB4-BF00-DDE157F748F5}" type="pres">
      <dgm:prSet presAssocID="{29ED1854-51C3-4878-9185-94CDE0B6AFB8}" presName="rootConnector" presStyleLbl="node1" presStyleIdx="0" presStyleCnt="2"/>
      <dgm:spPr/>
      <dgm:t>
        <a:bodyPr/>
        <a:lstStyle/>
        <a:p>
          <a:endParaRPr lang="en-US"/>
        </a:p>
      </dgm:t>
    </dgm:pt>
    <dgm:pt modelId="{DFC39DCA-18C6-4FCC-8D3A-72FC8DECD023}" type="pres">
      <dgm:prSet presAssocID="{29ED1854-51C3-4878-9185-94CDE0B6AFB8}" presName="childShape" presStyleCnt="0"/>
      <dgm:spPr/>
    </dgm:pt>
    <dgm:pt modelId="{8A36446B-F786-40FC-9277-EFA15603C2CE}" type="pres">
      <dgm:prSet presAssocID="{8159C3F2-9E50-401F-AA8D-B368A2D6E9FD}" presName="Name13" presStyleLbl="parChTrans1D2" presStyleIdx="0" presStyleCnt="4"/>
      <dgm:spPr/>
      <dgm:t>
        <a:bodyPr/>
        <a:lstStyle/>
        <a:p>
          <a:endParaRPr lang="en-US"/>
        </a:p>
      </dgm:t>
    </dgm:pt>
    <dgm:pt modelId="{4FF33BF8-EF77-4471-A524-86F4B110BFE0}" type="pres">
      <dgm:prSet presAssocID="{09579187-8802-4319-8E9E-218CFC10A4CD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7AADB4-E3C8-4054-9513-ABE10A3EBDE2}" type="pres">
      <dgm:prSet presAssocID="{38FD2581-CA72-40DC-8FAB-959087AB98AA}" presName="Name13" presStyleLbl="parChTrans1D2" presStyleIdx="1" presStyleCnt="4"/>
      <dgm:spPr/>
      <dgm:t>
        <a:bodyPr/>
        <a:lstStyle/>
        <a:p>
          <a:endParaRPr lang="en-US"/>
        </a:p>
      </dgm:t>
    </dgm:pt>
    <dgm:pt modelId="{98CB49B3-09E3-4276-8466-CC6DB93E0D91}" type="pres">
      <dgm:prSet presAssocID="{8E0D6C5F-E0EF-4A9F-9233-840E9A50A106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DA62F2-F360-4DDB-9DEA-48A6B1640593}" type="pres">
      <dgm:prSet presAssocID="{CA948EBD-1F12-41DD-A4FA-3D43DCC964D7}" presName="root" presStyleCnt="0"/>
      <dgm:spPr/>
    </dgm:pt>
    <dgm:pt modelId="{8495147F-9F7B-446B-9033-B937AB00F86F}" type="pres">
      <dgm:prSet presAssocID="{CA948EBD-1F12-41DD-A4FA-3D43DCC964D7}" presName="rootComposite" presStyleCnt="0"/>
      <dgm:spPr/>
    </dgm:pt>
    <dgm:pt modelId="{DD4B869B-66BE-4688-A6D7-CD3401DAE9EB}" type="pres">
      <dgm:prSet presAssocID="{CA948EBD-1F12-41DD-A4FA-3D43DCC964D7}" presName="rootText" presStyleLbl="node1" presStyleIdx="1" presStyleCnt="2"/>
      <dgm:spPr/>
      <dgm:t>
        <a:bodyPr/>
        <a:lstStyle/>
        <a:p>
          <a:endParaRPr lang="en-US"/>
        </a:p>
      </dgm:t>
    </dgm:pt>
    <dgm:pt modelId="{81D026C0-D976-41B4-8A83-04896B7D573F}" type="pres">
      <dgm:prSet presAssocID="{CA948EBD-1F12-41DD-A4FA-3D43DCC964D7}" presName="rootConnector" presStyleLbl="node1" presStyleIdx="1" presStyleCnt="2"/>
      <dgm:spPr/>
      <dgm:t>
        <a:bodyPr/>
        <a:lstStyle/>
        <a:p>
          <a:endParaRPr lang="en-US"/>
        </a:p>
      </dgm:t>
    </dgm:pt>
    <dgm:pt modelId="{53DEBDC0-93C6-4FD6-BF4E-49962761A6CB}" type="pres">
      <dgm:prSet presAssocID="{CA948EBD-1F12-41DD-A4FA-3D43DCC964D7}" presName="childShape" presStyleCnt="0"/>
      <dgm:spPr/>
    </dgm:pt>
    <dgm:pt modelId="{048E9E83-0C86-4DDA-9501-134DCBB207CF}" type="pres">
      <dgm:prSet presAssocID="{466939A7-3365-4DB6-B261-4232CF931B2D}" presName="Name13" presStyleLbl="parChTrans1D2" presStyleIdx="2" presStyleCnt="4"/>
      <dgm:spPr/>
      <dgm:t>
        <a:bodyPr/>
        <a:lstStyle/>
        <a:p>
          <a:endParaRPr lang="en-US"/>
        </a:p>
      </dgm:t>
    </dgm:pt>
    <dgm:pt modelId="{898ADAC1-7BE0-4704-AF27-1D2089372552}" type="pres">
      <dgm:prSet presAssocID="{812BE3EC-E605-44BC-AE8B-0EFE62DD2F1B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DC05A8-BCC2-4CF7-86D3-4DD8382AECB9}" type="pres">
      <dgm:prSet presAssocID="{FD51D66B-0ACD-4C70-9CFD-83AD9323DE13}" presName="Name13" presStyleLbl="parChTrans1D2" presStyleIdx="3" presStyleCnt="4"/>
      <dgm:spPr/>
      <dgm:t>
        <a:bodyPr/>
        <a:lstStyle/>
        <a:p>
          <a:endParaRPr lang="en-US"/>
        </a:p>
      </dgm:t>
    </dgm:pt>
    <dgm:pt modelId="{3B6CFEAD-027A-42E4-AF9B-B0320D34D259}" type="pres">
      <dgm:prSet presAssocID="{91E63553-A422-4E56-8C00-0BC374F8EA12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823994-1211-45FF-87B9-FD38877EF3E2}" type="presOf" srcId="{8E0D6C5F-E0EF-4A9F-9233-840E9A50A106}" destId="{98CB49B3-09E3-4276-8466-CC6DB93E0D91}" srcOrd="0" destOrd="0" presId="urn:microsoft.com/office/officeart/2005/8/layout/hierarchy3"/>
    <dgm:cxn modelId="{385E3C6F-F5A5-4682-A775-49FE63A0A746}" type="presOf" srcId="{466939A7-3365-4DB6-B261-4232CF931B2D}" destId="{048E9E83-0C86-4DDA-9501-134DCBB207CF}" srcOrd="0" destOrd="0" presId="urn:microsoft.com/office/officeart/2005/8/layout/hierarchy3"/>
    <dgm:cxn modelId="{FD33A4DC-1DC0-42F4-BFC0-E5B0AD469354}" srcId="{29ED1854-51C3-4878-9185-94CDE0B6AFB8}" destId="{09579187-8802-4319-8E9E-218CFC10A4CD}" srcOrd="0" destOrd="0" parTransId="{8159C3F2-9E50-401F-AA8D-B368A2D6E9FD}" sibTransId="{64CC9876-9BED-4A5F-A2C5-ABBD41E36057}"/>
    <dgm:cxn modelId="{FAA0B8BC-CB02-4BC3-ABD2-4210C9253585}" type="presOf" srcId="{38FD2581-CA72-40DC-8FAB-959087AB98AA}" destId="{4C7AADB4-E3C8-4054-9513-ABE10A3EBDE2}" srcOrd="0" destOrd="0" presId="urn:microsoft.com/office/officeart/2005/8/layout/hierarchy3"/>
    <dgm:cxn modelId="{08B3323A-F024-4A93-8800-F4E6BCEE0E64}" type="presOf" srcId="{35750936-ACE8-452D-9A51-1D50ED9B1AD7}" destId="{467DAC72-7ED8-4303-8B82-B534739461BE}" srcOrd="0" destOrd="0" presId="urn:microsoft.com/office/officeart/2005/8/layout/hierarchy3"/>
    <dgm:cxn modelId="{6C762A64-5670-44F1-9D25-9429C89F6CC5}" srcId="{CA948EBD-1F12-41DD-A4FA-3D43DCC964D7}" destId="{812BE3EC-E605-44BC-AE8B-0EFE62DD2F1B}" srcOrd="0" destOrd="0" parTransId="{466939A7-3365-4DB6-B261-4232CF931B2D}" sibTransId="{3B3C3861-AEC2-4C21-A780-12475F697270}"/>
    <dgm:cxn modelId="{40C944F3-E82E-43B4-8281-95E265A39030}" type="presOf" srcId="{812BE3EC-E605-44BC-AE8B-0EFE62DD2F1B}" destId="{898ADAC1-7BE0-4704-AF27-1D2089372552}" srcOrd="0" destOrd="0" presId="urn:microsoft.com/office/officeart/2005/8/layout/hierarchy3"/>
    <dgm:cxn modelId="{B6E7116A-C9C9-4703-BE2B-80AE853F8B68}" srcId="{35750936-ACE8-452D-9A51-1D50ED9B1AD7}" destId="{CA948EBD-1F12-41DD-A4FA-3D43DCC964D7}" srcOrd="1" destOrd="0" parTransId="{3EA8A28D-5B85-4CD8-B04D-2F679A77A17F}" sibTransId="{5305B33F-4BFC-43E5-9B44-38A11D459E88}"/>
    <dgm:cxn modelId="{0DFFCC9B-D1DF-4EA7-A0E7-BA5281C5CA9C}" srcId="{35750936-ACE8-452D-9A51-1D50ED9B1AD7}" destId="{29ED1854-51C3-4878-9185-94CDE0B6AFB8}" srcOrd="0" destOrd="0" parTransId="{F4936C4C-2F97-4C98-BB4E-BA11D9AA8D94}" sibTransId="{D6BD226E-9D38-49A8-8477-4F4F54734B2E}"/>
    <dgm:cxn modelId="{3734B186-05AF-4845-9FF9-0726257556F9}" type="presOf" srcId="{FD51D66B-0ACD-4C70-9CFD-83AD9323DE13}" destId="{7BDC05A8-BCC2-4CF7-86D3-4DD8382AECB9}" srcOrd="0" destOrd="0" presId="urn:microsoft.com/office/officeart/2005/8/layout/hierarchy3"/>
    <dgm:cxn modelId="{24E407BC-B645-4E3D-96AB-002477358F39}" type="presOf" srcId="{8159C3F2-9E50-401F-AA8D-B368A2D6E9FD}" destId="{8A36446B-F786-40FC-9277-EFA15603C2CE}" srcOrd="0" destOrd="0" presId="urn:microsoft.com/office/officeart/2005/8/layout/hierarchy3"/>
    <dgm:cxn modelId="{27D376F7-0DEF-42F8-BDB1-A5552031B898}" type="presOf" srcId="{91E63553-A422-4E56-8C00-0BC374F8EA12}" destId="{3B6CFEAD-027A-42E4-AF9B-B0320D34D259}" srcOrd="0" destOrd="0" presId="urn:microsoft.com/office/officeart/2005/8/layout/hierarchy3"/>
    <dgm:cxn modelId="{93585FE3-1A23-4B22-9231-306933866ECE}" type="presOf" srcId="{29ED1854-51C3-4878-9185-94CDE0B6AFB8}" destId="{6B9030B1-08FA-4523-BBBE-A5D24A16166A}" srcOrd="0" destOrd="0" presId="urn:microsoft.com/office/officeart/2005/8/layout/hierarchy3"/>
    <dgm:cxn modelId="{14D5151A-AC8D-4453-B076-338E7F68B714}" type="presOf" srcId="{29ED1854-51C3-4878-9185-94CDE0B6AFB8}" destId="{CE5E16E6-1917-4EB4-BF00-DDE157F748F5}" srcOrd="1" destOrd="0" presId="urn:microsoft.com/office/officeart/2005/8/layout/hierarchy3"/>
    <dgm:cxn modelId="{58ED87E8-4B6E-442C-BBED-66E1092BA3DB}" type="presOf" srcId="{CA948EBD-1F12-41DD-A4FA-3D43DCC964D7}" destId="{81D026C0-D976-41B4-8A83-04896B7D573F}" srcOrd="1" destOrd="0" presId="urn:microsoft.com/office/officeart/2005/8/layout/hierarchy3"/>
    <dgm:cxn modelId="{DF841124-894C-4277-9856-9C6A012BE469}" type="presOf" srcId="{CA948EBD-1F12-41DD-A4FA-3D43DCC964D7}" destId="{DD4B869B-66BE-4688-A6D7-CD3401DAE9EB}" srcOrd="0" destOrd="0" presId="urn:microsoft.com/office/officeart/2005/8/layout/hierarchy3"/>
    <dgm:cxn modelId="{3F32CC93-BC19-43E3-B567-71AC40D2B83E}" srcId="{CA948EBD-1F12-41DD-A4FA-3D43DCC964D7}" destId="{91E63553-A422-4E56-8C00-0BC374F8EA12}" srcOrd="1" destOrd="0" parTransId="{FD51D66B-0ACD-4C70-9CFD-83AD9323DE13}" sibTransId="{8F07C4FB-EECA-49B2-A2EB-98D4CF557BE3}"/>
    <dgm:cxn modelId="{5986FA70-43B0-4AB8-9A00-B56E39F4C5ED}" srcId="{29ED1854-51C3-4878-9185-94CDE0B6AFB8}" destId="{8E0D6C5F-E0EF-4A9F-9233-840E9A50A106}" srcOrd="1" destOrd="0" parTransId="{38FD2581-CA72-40DC-8FAB-959087AB98AA}" sibTransId="{DD663C8F-E428-4E34-973B-2D032D91E7E5}"/>
    <dgm:cxn modelId="{8B8CB866-1803-431E-BD23-7A39BE0F2D37}" type="presOf" srcId="{09579187-8802-4319-8E9E-218CFC10A4CD}" destId="{4FF33BF8-EF77-4471-A524-86F4B110BFE0}" srcOrd="0" destOrd="0" presId="urn:microsoft.com/office/officeart/2005/8/layout/hierarchy3"/>
    <dgm:cxn modelId="{6A2D99FF-1775-4620-9355-3EE067929942}" type="presParOf" srcId="{467DAC72-7ED8-4303-8B82-B534739461BE}" destId="{C24F95CE-7162-4E84-AA33-FE405AC1E387}" srcOrd="0" destOrd="0" presId="urn:microsoft.com/office/officeart/2005/8/layout/hierarchy3"/>
    <dgm:cxn modelId="{2C9C4726-E11F-4CD4-A2A6-8E769303F470}" type="presParOf" srcId="{C24F95CE-7162-4E84-AA33-FE405AC1E387}" destId="{CD89F89C-7571-4109-98C9-E875A9BD3750}" srcOrd="0" destOrd="0" presId="urn:microsoft.com/office/officeart/2005/8/layout/hierarchy3"/>
    <dgm:cxn modelId="{4A028F70-EE27-4645-97B2-976B5B691437}" type="presParOf" srcId="{CD89F89C-7571-4109-98C9-E875A9BD3750}" destId="{6B9030B1-08FA-4523-BBBE-A5D24A16166A}" srcOrd="0" destOrd="0" presId="urn:microsoft.com/office/officeart/2005/8/layout/hierarchy3"/>
    <dgm:cxn modelId="{6835436A-EB66-4B62-A545-441A53913674}" type="presParOf" srcId="{CD89F89C-7571-4109-98C9-E875A9BD3750}" destId="{CE5E16E6-1917-4EB4-BF00-DDE157F748F5}" srcOrd="1" destOrd="0" presId="urn:microsoft.com/office/officeart/2005/8/layout/hierarchy3"/>
    <dgm:cxn modelId="{A311536D-CADD-4EA6-8A6A-5D48EFEA3F88}" type="presParOf" srcId="{C24F95CE-7162-4E84-AA33-FE405AC1E387}" destId="{DFC39DCA-18C6-4FCC-8D3A-72FC8DECD023}" srcOrd="1" destOrd="0" presId="urn:microsoft.com/office/officeart/2005/8/layout/hierarchy3"/>
    <dgm:cxn modelId="{09AB6173-2CA6-4B34-9B57-D2600006AE0C}" type="presParOf" srcId="{DFC39DCA-18C6-4FCC-8D3A-72FC8DECD023}" destId="{8A36446B-F786-40FC-9277-EFA15603C2CE}" srcOrd="0" destOrd="0" presId="urn:microsoft.com/office/officeart/2005/8/layout/hierarchy3"/>
    <dgm:cxn modelId="{F274B444-4CFD-462E-9B37-7C632FF0E5F7}" type="presParOf" srcId="{DFC39DCA-18C6-4FCC-8D3A-72FC8DECD023}" destId="{4FF33BF8-EF77-4471-A524-86F4B110BFE0}" srcOrd="1" destOrd="0" presId="urn:microsoft.com/office/officeart/2005/8/layout/hierarchy3"/>
    <dgm:cxn modelId="{07D79A27-2EA8-4D62-9ABD-5BAF313FCD90}" type="presParOf" srcId="{DFC39DCA-18C6-4FCC-8D3A-72FC8DECD023}" destId="{4C7AADB4-E3C8-4054-9513-ABE10A3EBDE2}" srcOrd="2" destOrd="0" presId="urn:microsoft.com/office/officeart/2005/8/layout/hierarchy3"/>
    <dgm:cxn modelId="{E8C2B885-1966-4EB3-B6C6-BAAE4613F874}" type="presParOf" srcId="{DFC39DCA-18C6-4FCC-8D3A-72FC8DECD023}" destId="{98CB49B3-09E3-4276-8466-CC6DB93E0D91}" srcOrd="3" destOrd="0" presId="urn:microsoft.com/office/officeart/2005/8/layout/hierarchy3"/>
    <dgm:cxn modelId="{AC030866-2493-432B-A5A2-217620E276D2}" type="presParOf" srcId="{467DAC72-7ED8-4303-8B82-B534739461BE}" destId="{E0DA62F2-F360-4DDB-9DEA-48A6B1640593}" srcOrd="1" destOrd="0" presId="urn:microsoft.com/office/officeart/2005/8/layout/hierarchy3"/>
    <dgm:cxn modelId="{1E884E21-F7A1-4D86-8D96-AE67870D5711}" type="presParOf" srcId="{E0DA62F2-F360-4DDB-9DEA-48A6B1640593}" destId="{8495147F-9F7B-446B-9033-B937AB00F86F}" srcOrd="0" destOrd="0" presId="urn:microsoft.com/office/officeart/2005/8/layout/hierarchy3"/>
    <dgm:cxn modelId="{628DA614-F68E-412C-B351-2D36F6796723}" type="presParOf" srcId="{8495147F-9F7B-446B-9033-B937AB00F86F}" destId="{DD4B869B-66BE-4688-A6D7-CD3401DAE9EB}" srcOrd="0" destOrd="0" presId="urn:microsoft.com/office/officeart/2005/8/layout/hierarchy3"/>
    <dgm:cxn modelId="{2A003DF2-29AA-462E-895B-D93CCD037077}" type="presParOf" srcId="{8495147F-9F7B-446B-9033-B937AB00F86F}" destId="{81D026C0-D976-41B4-8A83-04896B7D573F}" srcOrd="1" destOrd="0" presId="urn:microsoft.com/office/officeart/2005/8/layout/hierarchy3"/>
    <dgm:cxn modelId="{2230C394-7F26-43A8-8D51-542CE7DFA1DD}" type="presParOf" srcId="{E0DA62F2-F360-4DDB-9DEA-48A6B1640593}" destId="{53DEBDC0-93C6-4FD6-BF4E-49962761A6CB}" srcOrd="1" destOrd="0" presId="urn:microsoft.com/office/officeart/2005/8/layout/hierarchy3"/>
    <dgm:cxn modelId="{3EE275BF-E63D-41C1-BD22-2305C17A3A16}" type="presParOf" srcId="{53DEBDC0-93C6-4FD6-BF4E-49962761A6CB}" destId="{048E9E83-0C86-4DDA-9501-134DCBB207CF}" srcOrd="0" destOrd="0" presId="urn:microsoft.com/office/officeart/2005/8/layout/hierarchy3"/>
    <dgm:cxn modelId="{D52B0B24-8BBC-45E9-897C-43044E0D024D}" type="presParOf" srcId="{53DEBDC0-93C6-4FD6-BF4E-49962761A6CB}" destId="{898ADAC1-7BE0-4704-AF27-1D2089372552}" srcOrd="1" destOrd="0" presId="urn:microsoft.com/office/officeart/2005/8/layout/hierarchy3"/>
    <dgm:cxn modelId="{0EC369E3-1ECF-46B5-9849-0C200C420351}" type="presParOf" srcId="{53DEBDC0-93C6-4FD6-BF4E-49962761A6CB}" destId="{7BDC05A8-BCC2-4CF7-86D3-4DD8382AECB9}" srcOrd="2" destOrd="0" presId="urn:microsoft.com/office/officeart/2005/8/layout/hierarchy3"/>
    <dgm:cxn modelId="{4467B5A6-9E5E-4FEF-A378-CE649D52A836}" type="presParOf" srcId="{53DEBDC0-93C6-4FD6-BF4E-49962761A6CB}" destId="{3B6CFEAD-027A-42E4-AF9B-B0320D34D259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750936-ACE8-452D-9A51-1D50ED9B1AD7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ED1854-51C3-4878-9185-94CDE0B6AFB8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</a:rPr>
            <a:t>Qualitative </a:t>
          </a:r>
        </a:p>
        <a:p>
          <a:r>
            <a:rPr lang="en-US" sz="3200" b="1" dirty="0" smtClean="0">
              <a:solidFill>
                <a:schemeClr val="tx1"/>
              </a:solidFill>
            </a:rPr>
            <a:t>(categorical)</a:t>
          </a:r>
          <a:endParaRPr lang="en-US" sz="3200" b="1" dirty="0">
            <a:solidFill>
              <a:schemeClr val="tx1"/>
            </a:solidFill>
          </a:endParaRPr>
        </a:p>
      </dgm:t>
    </dgm:pt>
    <dgm:pt modelId="{F4936C4C-2F97-4C98-BB4E-BA11D9AA8D94}" type="parTrans" cxnId="{0DFFCC9B-D1DF-4EA7-A0E7-BA5281C5CA9C}">
      <dgm:prSet/>
      <dgm:spPr/>
      <dgm:t>
        <a:bodyPr/>
        <a:lstStyle/>
        <a:p>
          <a:endParaRPr lang="en-US"/>
        </a:p>
      </dgm:t>
    </dgm:pt>
    <dgm:pt modelId="{D6BD226E-9D38-49A8-8477-4F4F54734B2E}" type="sibTrans" cxnId="{0DFFCC9B-D1DF-4EA7-A0E7-BA5281C5CA9C}">
      <dgm:prSet/>
      <dgm:spPr/>
      <dgm:t>
        <a:bodyPr/>
        <a:lstStyle/>
        <a:p>
          <a:endParaRPr lang="en-US"/>
        </a:p>
      </dgm:t>
    </dgm:pt>
    <dgm:pt modelId="{09579187-8802-4319-8E9E-218CFC10A4CD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Nominal</a:t>
          </a:r>
          <a:endParaRPr lang="en-US" dirty="0"/>
        </a:p>
      </dgm:t>
    </dgm:pt>
    <dgm:pt modelId="{8159C3F2-9E50-401F-AA8D-B368A2D6E9FD}" type="parTrans" cxnId="{FD33A4DC-1DC0-42F4-BFC0-E5B0AD469354}">
      <dgm:prSet/>
      <dgm:spPr/>
      <dgm:t>
        <a:bodyPr/>
        <a:lstStyle/>
        <a:p>
          <a:endParaRPr lang="en-US"/>
        </a:p>
      </dgm:t>
    </dgm:pt>
    <dgm:pt modelId="{64CC9876-9BED-4A5F-A2C5-ABBD41E36057}" type="sibTrans" cxnId="{FD33A4DC-1DC0-42F4-BFC0-E5B0AD469354}">
      <dgm:prSet/>
      <dgm:spPr/>
      <dgm:t>
        <a:bodyPr/>
        <a:lstStyle/>
        <a:p>
          <a:endParaRPr lang="en-US"/>
        </a:p>
      </dgm:t>
    </dgm:pt>
    <dgm:pt modelId="{8E0D6C5F-E0EF-4A9F-9233-840E9A50A106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Ordinal</a:t>
          </a:r>
          <a:endParaRPr lang="en-US" dirty="0"/>
        </a:p>
      </dgm:t>
    </dgm:pt>
    <dgm:pt modelId="{38FD2581-CA72-40DC-8FAB-959087AB98AA}" type="parTrans" cxnId="{5986FA70-43B0-4AB8-9A00-B56E39F4C5ED}">
      <dgm:prSet/>
      <dgm:spPr/>
      <dgm:t>
        <a:bodyPr/>
        <a:lstStyle/>
        <a:p>
          <a:endParaRPr lang="en-US"/>
        </a:p>
      </dgm:t>
    </dgm:pt>
    <dgm:pt modelId="{DD663C8F-E428-4E34-973B-2D032D91E7E5}" type="sibTrans" cxnId="{5986FA70-43B0-4AB8-9A00-B56E39F4C5ED}">
      <dgm:prSet/>
      <dgm:spPr/>
      <dgm:t>
        <a:bodyPr/>
        <a:lstStyle/>
        <a:p>
          <a:endParaRPr lang="en-US"/>
        </a:p>
      </dgm:t>
    </dgm:pt>
    <dgm:pt modelId="{467DAC72-7ED8-4303-8B82-B534739461BE}" type="pres">
      <dgm:prSet presAssocID="{35750936-ACE8-452D-9A51-1D50ED9B1AD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24F95CE-7162-4E84-AA33-FE405AC1E387}" type="pres">
      <dgm:prSet presAssocID="{29ED1854-51C3-4878-9185-94CDE0B6AFB8}" presName="root" presStyleCnt="0"/>
      <dgm:spPr/>
    </dgm:pt>
    <dgm:pt modelId="{CD89F89C-7571-4109-98C9-E875A9BD3750}" type="pres">
      <dgm:prSet presAssocID="{29ED1854-51C3-4878-9185-94CDE0B6AFB8}" presName="rootComposite" presStyleCnt="0"/>
      <dgm:spPr/>
    </dgm:pt>
    <dgm:pt modelId="{6B9030B1-08FA-4523-BBBE-A5D24A16166A}" type="pres">
      <dgm:prSet presAssocID="{29ED1854-51C3-4878-9185-94CDE0B6AFB8}" presName="rootText" presStyleLbl="node1" presStyleIdx="0" presStyleCnt="1"/>
      <dgm:spPr/>
      <dgm:t>
        <a:bodyPr/>
        <a:lstStyle/>
        <a:p>
          <a:endParaRPr lang="en-US"/>
        </a:p>
      </dgm:t>
    </dgm:pt>
    <dgm:pt modelId="{CE5E16E6-1917-4EB4-BF00-DDE157F748F5}" type="pres">
      <dgm:prSet presAssocID="{29ED1854-51C3-4878-9185-94CDE0B6AFB8}" presName="rootConnector" presStyleLbl="node1" presStyleIdx="0" presStyleCnt="1"/>
      <dgm:spPr/>
      <dgm:t>
        <a:bodyPr/>
        <a:lstStyle/>
        <a:p>
          <a:endParaRPr lang="en-US"/>
        </a:p>
      </dgm:t>
    </dgm:pt>
    <dgm:pt modelId="{DFC39DCA-18C6-4FCC-8D3A-72FC8DECD023}" type="pres">
      <dgm:prSet presAssocID="{29ED1854-51C3-4878-9185-94CDE0B6AFB8}" presName="childShape" presStyleCnt="0"/>
      <dgm:spPr/>
    </dgm:pt>
    <dgm:pt modelId="{8A36446B-F786-40FC-9277-EFA15603C2CE}" type="pres">
      <dgm:prSet presAssocID="{8159C3F2-9E50-401F-AA8D-B368A2D6E9FD}" presName="Name13" presStyleLbl="parChTrans1D2" presStyleIdx="0" presStyleCnt="2"/>
      <dgm:spPr/>
      <dgm:t>
        <a:bodyPr/>
        <a:lstStyle/>
        <a:p>
          <a:endParaRPr lang="en-US"/>
        </a:p>
      </dgm:t>
    </dgm:pt>
    <dgm:pt modelId="{4FF33BF8-EF77-4471-A524-86F4B110BFE0}" type="pres">
      <dgm:prSet presAssocID="{09579187-8802-4319-8E9E-218CFC10A4CD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7AADB4-E3C8-4054-9513-ABE10A3EBDE2}" type="pres">
      <dgm:prSet presAssocID="{38FD2581-CA72-40DC-8FAB-959087AB98AA}" presName="Name13" presStyleLbl="parChTrans1D2" presStyleIdx="1" presStyleCnt="2"/>
      <dgm:spPr/>
      <dgm:t>
        <a:bodyPr/>
        <a:lstStyle/>
        <a:p>
          <a:endParaRPr lang="en-US"/>
        </a:p>
      </dgm:t>
    </dgm:pt>
    <dgm:pt modelId="{98CB49B3-09E3-4276-8466-CC6DB93E0D91}" type="pres">
      <dgm:prSet presAssocID="{8E0D6C5F-E0EF-4A9F-9233-840E9A50A106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EE62E4-4B74-438D-BB81-FAE8B4D8299B}" type="presOf" srcId="{8159C3F2-9E50-401F-AA8D-B368A2D6E9FD}" destId="{8A36446B-F786-40FC-9277-EFA15603C2CE}" srcOrd="0" destOrd="0" presId="urn:microsoft.com/office/officeart/2005/8/layout/hierarchy3"/>
    <dgm:cxn modelId="{FD33A4DC-1DC0-42F4-BFC0-E5B0AD469354}" srcId="{29ED1854-51C3-4878-9185-94CDE0B6AFB8}" destId="{09579187-8802-4319-8E9E-218CFC10A4CD}" srcOrd="0" destOrd="0" parTransId="{8159C3F2-9E50-401F-AA8D-B368A2D6E9FD}" sibTransId="{64CC9876-9BED-4A5F-A2C5-ABBD41E36057}"/>
    <dgm:cxn modelId="{AB1C7C06-46C2-404D-A5F7-E8A537C6E23C}" type="presOf" srcId="{29ED1854-51C3-4878-9185-94CDE0B6AFB8}" destId="{6B9030B1-08FA-4523-BBBE-A5D24A16166A}" srcOrd="0" destOrd="0" presId="urn:microsoft.com/office/officeart/2005/8/layout/hierarchy3"/>
    <dgm:cxn modelId="{11CE3A80-3246-46C0-B705-6C81757E716B}" type="presOf" srcId="{38FD2581-CA72-40DC-8FAB-959087AB98AA}" destId="{4C7AADB4-E3C8-4054-9513-ABE10A3EBDE2}" srcOrd="0" destOrd="0" presId="urn:microsoft.com/office/officeart/2005/8/layout/hierarchy3"/>
    <dgm:cxn modelId="{D1BDD164-F0F5-4001-9C0E-81156D6E302C}" type="presOf" srcId="{09579187-8802-4319-8E9E-218CFC10A4CD}" destId="{4FF33BF8-EF77-4471-A524-86F4B110BFE0}" srcOrd="0" destOrd="0" presId="urn:microsoft.com/office/officeart/2005/8/layout/hierarchy3"/>
    <dgm:cxn modelId="{44012DAF-D83C-407B-B57D-A318664CB095}" type="presOf" srcId="{35750936-ACE8-452D-9A51-1D50ED9B1AD7}" destId="{467DAC72-7ED8-4303-8B82-B534739461BE}" srcOrd="0" destOrd="0" presId="urn:microsoft.com/office/officeart/2005/8/layout/hierarchy3"/>
    <dgm:cxn modelId="{0DFFCC9B-D1DF-4EA7-A0E7-BA5281C5CA9C}" srcId="{35750936-ACE8-452D-9A51-1D50ED9B1AD7}" destId="{29ED1854-51C3-4878-9185-94CDE0B6AFB8}" srcOrd="0" destOrd="0" parTransId="{F4936C4C-2F97-4C98-BB4E-BA11D9AA8D94}" sibTransId="{D6BD226E-9D38-49A8-8477-4F4F54734B2E}"/>
    <dgm:cxn modelId="{3074EAC5-4CB2-4F53-9B59-AE5E2C3F881B}" type="presOf" srcId="{29ED1854-51C3-4878-9185-94CDE0B6AFB8}" destId="{CE5E16E6-1917-4EB4-BF00-DDE157F748F5}" srcOrd="1" destOrd="0" presId="urn:microsoft.com/office/officeart/2005/8/layout/hierarchy3"/>
    <dgm:cxn modelId="{2C47938B-E63D-4CB9-9FF0-64EEC8EB4667}" type="presOf" srcId="{8E0D6C5F-E0EF-4A9F-9233-840E9A50A106}" destId="{98CB49B3-09E3-4276-8466-CC6DB93E0D91}" srcOrd="0" destOrd="0" presId="urn:microsoft.com/office/officeart/2005/8/layout/hierarchy3"/>
    <dgm:cxn modelId="{5986FA70-43B0-4AB8-9A00-B56E39F4C5ED}" srcId="{29ED1854-51C3-4878-9185-94CDE0B6AFB8}" destId="{8E0D6C5F-E0EF-4A9F-9233-840E9A50A106}" srcOrd="1" destOrd="0" parTransId="{38FD2581-CA72-40DC-8FAB-959087AB98AA}" sibTransId="{DD663C8F-E428-4E34-973B-2D032D91E7E5}"/>
    <dgm:cxn modelId="{5C99070F-EF06-4CD3-8C56-406B95B1DF31}" type="presParOf" srcId="{467DAC72-7ED8-4303-8B82-B534739461BE}" destId="{C24F95CE-7162-4E84-AA33-FE405AC1E387}" srcOrd="0" destOrd="0" presId="urn:microsoft.com/office/officeart/2005/8/layout/hierarchy3"/>
    <dgm:cxn modelId="{83887F9B-DD55-4B2C-8BAE-CA1681F7E17E}" type="presParOf" srcId="{C24F95CE-7162-4E84-AA33-FE405AC1E387}" destId="{CD89F89C-7571-4109-98C9-E875A9BD3750}" srcOrd="0" destOrd="0" presId="urn:microsoft.com/office/officeart/2005/8/layout/hierarchy3"/>
    <dgm:cxn modelId="{2D7EB338-38A8-49CF-B211-8FAF55A7E920}" type="presParOf" srcId="{CD89F89C-7571-4109-98C9-E875A9BD3750}" destId="{6B9030B1-08FA-4523-BBBE-A5D24A16166A}" srcOrd="0" destOrd="0" presId="urn:microsoft.com/office/officeart/2005/8/layout/hierarchy3"/>
    <dgm:cxn modelId="{05C7B010-0FBD-4AAF-9EA0-25E4D5C63CB3}" type="presParOf" srcId="{CD89F89C-7571-4109-98C9-E875A9BD3750}" destId="{CE5E16E6-1917-4EB4-BF00-DDE157F748F5}" srcOrd="1" destOrd="0" presId="urn:microsoft.com/office/officeart/2005/8/layout/hierarchy3"/>
    <dgm:cxn modelId="{94BCF313-8718-4F61-9F66-EADDB035536E}" type="presParOf" srcId="{C24F95CE-7162-4E84-AA33-FE405AC1E387}" destId="{DFC39DCA-18C6-4FCC-8D3A-72FC8DECD023}" srcOrd="1" destOrd="0" presId="urn:microsoft.com/office/officeart/2005/8/layout/hierarchy3"/>
    <dgm:cxn modelId="{E969BB0A-4362-493C-810D-39A4906B35BC}" type="presParOf" srcId="{DFC39DCA-18C6-4FCC-8D3A-72FC8DECD023}" destId="{8A36446B-F786-40FC-9277-EFA15603C2CE}" srcOrd="0" destOrd="0" presId="urn:microsoft.com/office/officeart/2005/8/layout/hierarchy3"/>
    <dgm:cxn modelId="{F4838894-5E9C-4AF4-9008-DD0C56AD2273}" type="presParOf" srcId="{DFC39DCA-18C6-4FCC-8D3A-72FC8DECD023}" destId="{4FF33BF8-EF77-4471-A524-86F4B110BFE0}" srcOrd="1" destOrd="0" presId="urn:microsoft.com/office/officeart/2005/8/layout/hierarchy3"/>
    <dgm:cxn modelId="{DAADE268-AA37-4438-8A30-4FB79DBA8502}" type="presParOf" srcId="{DFC39DCA-18C6-4FCC-8D3A-72FC8DECD023}" destId="{4C7AADB4-E3C8-4054-9513-ABE10A3EBDE2}" srcOrd="2" destOrd="0" presId="urn:microsoft.com/office/officeart/2005/8/layout/hierarchy3"/>
    <dgm:cxn modelId="{2CC48F78-51DC-4E60-977A-690344A83FBD}" type="presParOf" srcId="{DFC39DCA-18C6-4FCC-8D3A-72FC8DECD023}" destId="{98CB49B3-09E3-4276-8466-CC6DB93E0D9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750936-ACE8-452D-9A51-1D50ED9B1AD7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948EBD-1F12-41DD-A4FA-3D43DCC964D7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Quantitative (numerical)</a:t>
          </a:r>
          <a:endParaRPr lang="en-US" b="1" dirty="0">
            <a:solidFill>
              <a:schemeClr val="tx1"/>
            </a:solidFill>
          </a:endParaRPr>
        </a:p>
      </dgm:t>
    </dgm:pt>
    <dgm:pt modelId="{3EA8A28D-5B85-4CD8-B04D-2F679A77A17F}" type="parTrans" cxnId="{B6E7116A-C9C9-4703-BE2B-80AE853F8B68}">
      <dgm:prSet/>
      <dgm:spPr/>
      <dgm:t>
        <a:bodyPr/>
        <a:lstStyle/>
        <a:p>
          <a:endParaRPr lang="en-US"/>
        </a:p>
      </dgm:t>
    </dgm:pt>
    <dgm:pt modelId="{5305B33F-4BFC-43E5-9B44-38A11D459E88}" type="sibTrans" cxnId="{B6E7116A-C9C9-4703-BE2B-80AE853F8B68}">
      <dgm:prSet/>
      <dgm:spPr/>
      <dgm:t>
        <a:bodyPr/>
        <a:lstStyle/>
        <a:p>
          <a:endParaRPr lang="en-US"/>
        </a:p>
      </dgm:t>
    </dgm:pt>
    <dgm:pt modelId="{812BE3EC-E605-44BC-AE8B-0EFE62DD2F1B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Discrete</a:t>
          </a:r>
          <a:endParaRPr lang="en-US" dirty="0"/>
        </a:p>
      </dgm:t>
    </dgm:pt>
    <dgm:pt modelId="{466939A7-3365-4DB6-B261-4232CF931B2D}" type="parTrans" cxnId="{6C762A64-5670-44F1-9D25-9429C89F6CC5}">
      <dgm:prSet/>
      <dgm:spPr/>
      <dgm:t>
        <a:bodyPr/>
        <a:lstStyle/>
        <a:p>
          <a:endParaRPr lang="en-US"/>
        </a:p>
      </dgm:t>
    </dgm:pt>
    <dgm:pt modelId="{3B3C3861-AEC2-4C21-A780-12475F697270}" type="sibTrans" cxnId="{6C762A64-5670-44F1-9D25-9429C89F6CC5}">
      <dgm:prSet/>
      <dgm:spPr/>
      <dgm:t>
        <a:bodyPr/>
        <a:lstStyle/>
        <a:p>
          <a:endParaRPr lang="en-US"/>
        </a:p>
      </dgm:t>
    </dgm:pt>
    <dgm:pt modelId="{91E63553-A422-4E56-8C00-0BC374F8EA12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Continuous</a:t>
          </a:r>
          <a:endParaRPr lang="en-US" dirty="0"/>
        </a:p>
      </dgm:t>
    </dgm:pt>
    <dgm:pt modelId="{FD51D66B-0ACD-4C70-9CFD-83AD9323DE13}" type="parTrans" cxnId="{3F32CC93-BC19-43E3-B567-71AC40D2B83E}">
      <dgm:prSet/>
      <dgm:spPr/>
      <dgm:t>
        <a:bodyPr/>
        <a:lstStyle/>
        <a:p>
          <a:endParaRPr lang="en-US"/>
        </a:p>
      </dgm:t>
    </dgm:pt>
    <dgm:pt modelId="{8F07C4FB-EECA-49B2-A2EB-98D4CF557BE3}" type="sibTrans" cxnId="{3F32CC93-BC19-43E3-B567-71AC40D2B83E}">
      <dgm:prSet/>
      <dgm:spPr/>
      <dgm:t>
        <a:bodyPr/>
        <a:lstStyle/>
        <a:p>
          <a:endParaRPr lang="en-US"/>
        </a:p>
      </dgm:t>
    </dgm:pt>
    <dgm:pt modelId="{467DAC72-7ED8-4303-8B82-B534739461BE}" type="pres">
      <dgm:prSet presAssocID="{35750936-ACE8-452D-9A51-1D50ED9B1AD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0DA62F2-F360-4DDB-9DEA-48A6B1640593}" type="pres">
      <dgm:prSet presAssocID="{CA948EBD-1F12-41DD-A4FA-3D43DCC964D7}" presName="root" presStyleCnt="0"/>
      <dgm:spPr/>
    </dgm:pt>
    <dgm:pt modelId="{8495147F-9F7B-446B-9033-B937AB00F86F}" type="pres">
      <dgm:prSet presAssocID="{CA948EBD-1F12-41DD-A4FA-3D43DCC964D7}" presName="rootComposite" presStyleCnt="0"/>
      <dgm:spPr/>
    </dgm:pt>
    <dgm:pt modelId="{DD4B869B-66BE-4688-A6D7-CD3401DAE9EB}" type="pres">
      <dgm:prSet presAssocID="{CA948EBD-1F12-41DD-A4FA-3D43DCC964D7}" presName="rootText" presStyleLbl="node1" presStyleIdx="0" presStyleCnt="1"/>
      <dgm:spPr/>
      <dgm:t>
        <a:bodyPr/>
        <a:lstStyle/>
        <a:p>
          <a:endParaRPr lang="en-US"/>
        </a:p>
      </dgm:t>
    </dgm:pt>
    <dgm:pt modelId="{81D026C0-D976-41B4-8A83-04896B7D573F}" type="pres">
      <dgm:prSet presAssocID="{CA948EBD-1F12-41DD-A4FA-3D43DCC964D7}" presName="rootConnector" presStyleLbl="node1" presStyleIdx="0" presStyleCnt="1"/>
      <dgm:spPr/>
      <dgm:t>
        <a:bodyPr/>
        <a:lstStyle/>
        <a:p>
          <a:endParaRPr lang="en-US"/>
        </a:p>
      </dgm:t>
    </dgm:pt>
    <dgm:pt modelId="{53DEBDC0-93C6-4FD6-BF4E-49962761A6CB}" type="pres">
      <dgm:prSet presAssocID="{CA948EBD-1F12-41DD-A4FA-3D43DCC964D7}" presName="childShape" presStyleCnt="0"/>
      <dgm:spPr/>
    </dgm:pt>
    <dgm:pt modelId="{048E9E83-0C86-4DDA-9501-134DCBB207CF}" type="pres">
      <dgm:prSet presAssocID="{466939A7-3365-4DB6-B261-4232CF931B2D}" presName="Name13" presStyleLbl="parChTrans1D2" presStyleIdx="0" presStyleCnt="2"/>
      <dgm:spPr/>
      <dgm:t>
        <a:bodyPr/>
        <a:lstStyle/>
        <a:p>
          <a:endParaRPr lang="en-US"/>
        </a:p>
      </dgm:t>
    </dgm:pt>
    <dgm:pt modelId="{898ADAC1-7BE0-4704-AF27-1D2089372552}" type="pres">
      <dgm:prSet presAssocID="{812BE3EC-E605-44BC-AE8B-0EFE62DD2F1B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DC05A8-BCC2-4CF7-86D3-4DD8382AECB9}" type="pres">
      <dgm:prSet presAssocID="{FD51D66B-0ACD-4C70-9CFD-83AD9323DE13}" presName="Name13" presStyleLbl="parChTrans1D2" presStyleIdx="1" presStyleCnt="2"/>
      <dgm:spPr/>
      <dgm:t>
        <a:bodyPr/>
        <a:lstStyle/>
        <a:p>
          <a:endParaRPr lang="en-US"/>
        </a:p>
      </dgm:t>
    </dgm:pt>
    <dgm:pt modelId="{3B6CFEAD-027A-42E4-AF9B-B0320D34D259}" type="pres">
      <dgm:prSet presAssocID="{91E63553-A422-4E56-8C00-0BC374F8EA12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DBE762-DC10-448B-9492-AD4B9D5AD10D}" type="presOf" srcId="{812BE3EC-E605-44BC-AE8B-0EFE62DD2F1B}" destId="{898ADAC1-7BE0-4704-AF27-1D2089372552}" srcOrd="0" destOrd="0" presId="urn:microsoft.com/office/officeart/2005/8/layout/hierarchy3"/>
    <dgm:cxn modelId="{E352F7DA-461E-4AD2-AF1B-527F2539A578}" type="presOf" srcId="{CA948EBD-1F12-41DD-A4FA-3D43DCC964D7}" destId="{81D026C0-D976-41B4-8A83-04896B7D573F}" srcOrd="1" destOrd="0" presId="urn:microsoft.com/office/officeart/2005/8/layout/hierarchy3"/>
    <dgm:cxn modelId="{484608C0-9E9D-4306-8B99-0C05BD6B6EE2}" type="presOf" srcId="{91E63553-A422-4E56-8C00-0BC374F8EA12}" destId="{3B6CFEAD-027A-42E4-AF9B-B0320D34D259}" srcOrd="0" destOrd="0" presId="urn:microsoft.com/office/officeart/2005/8/layout/hierarchy3"/>
    <dgm:cxn modelId="{C81C963D-191A-4D68-B5C4-1A0FE3E3F87F}" type="presOf" srcId="{CA948EBD-1F12-41DD-A4FA-3D43DCC964D7}" destId="{DD4B869B-66BE-4688-A6D7-CD3401DAE9EB}" srcOrd="0" destOrd="0" presId="urn:microsoft.com/office/officeart/2005/8/layout/hierarchy3"/>
    <dgm:cxn modelId="{1386B538-90C2-4253-BD23-A190B5771881}" type="presOf" srcId="{FD51D66B-0ACD-4C70-9CFD-83AD9323DE13}" destId="{7BDC05A8-BCC2-4CF7-86D3-4DD8382AECB9}" srcOrd="0" destOrd="0" presId="urn:microsoft.com/office/officeart/2005/8/layout/hierarchy3"/>
    <dgm:cxn modelId="{B6E7116A-C9C9-4703-BE2B-80AE853F8B68}" srcId="{35750936-ACE8-452D-9A51-1D50ED9B1AD7}" destId="{CA948EBD-1F12-41DD-A4FA-3D43DCC964D7}" srcOrd="0" destOrd="0" parTransId="{3EA8A28D-5B85-4CD8-B04D-2F679A77A17F}" sibTransId="{5305B33F-4BFC-43E5-9B44-38A11D459E88}"/>
    <dgm:cxn modelId="{6C762A64-5670-44F1-9D25-9429C89F6CC5}" srcId="{CA948EBD-1F12-41DD-A4FA-3D43DCC964D7}" destId="{812BE3EC-E605-44BC-AE8B-0EFE62DD2F1B}" srcOrd="0" destOrd="0" parTransId="{466939A7-3365-4DB6-B261-4232CF931B2D}" sibTransId="{3B3C3861-AEC2-4C21-A780-12475F697270}"/>
    <dgm:cxn modelId="{3F32CC93-BC19-43E3-B567-71AC40D2B83E}" srcId="{CA948EBD-1F12-41DD-A4FA-3D43DCC964D7}" destId="{91E63553-A422-4E56-8C00-0BC374F8EA12}" srcOrd="1" destOrd="0" parTransId="{FD51D66B-0ACD-4C70-9CFD-83AD9323DE13}" sibTransId="{8F07C4FB-EECA-49B2-A2EB-98D4CF557BE3}"/>
    <dgm:cxn modelId="{1F6C9D7F-07E0-4974-934F-4C5C2D2514A7}" type="presOf" srcId="{466939A7-3365-4DB6-B261-4232CF931B2D}" destId="{048E9E83-0C86-4DDA-9501-134DCBB207CF}" srcOrd="0" destOrd="0" presId="urn:microsoft.com/office/officeart/2005/8/layout/hierarchy3"/>
    <dgm:cxn modelId="{7350294E-DFAB-48A7-A7CC-8A55EC171E4E}" type="presOf" srcId="{35750936-ACE8-452D-9A51-1D50ED9B1AD7}" destId="{467DAC72-7ED8-4303-8B82-B534739461BE}" srcOrd="0" destOrd="0" presId="urn:microsoft.com/office/officeart/2005/8/layout/hierarchy3"/>
    <dgm:cxn modelId="{028D547C-3B84-450A-9505-231B533D9F39}" type="presParOf" srcId="{467DAC72-7ED8-4303-8B82-B534739461BE}" destId="{E0DA62F2-F360-4DDB-9DEA-48A6B1640593}" srcOrd="0" destOrd="0" presId="urn:microsoft.com/office/officeart/2005/8/layout/hierarchy3"/>
    <dgm:cxn modelId="{12256561-009A-4011-A75E-AABC50137E98}" type="presParOf" srcId="{E0DA62F2-F360-4DDB-9DEA-48A6B1640593}" destId="{8495147F-9F7B-446B-9033-B937AB00F86F}" srcOrd="0" destOrd="0" presId="urn:microsoft.com/office/officeart/2005/8/layout/hierarchy3"/>
    <dgm:cxn modelId="{0A64E8C6-C31F-481E-9FC3-1DB907DDC44D}" type="presParOf" srcId="{8495147F-9F7B-446B-9033-B937AB00F86F}" destId="{DD4B869B-66BE-4688-A6D7-CD3401DAE9EB}" srcOrd="0" destOrd="0" presId="urn:microsoft.com/office/officeart/2005/8/layout/hierarchy3"/>
    <dgm:cxn modelId="{6D02CE4D-A923-4C45-97B2-5E7793455554}" type="presParOf" srcId="{8495147F-9F7B-446B-9033-B937AB00F86F}" destId="{81D026C0-D976-41B4-8A83-04896B7D573F}" srcOrd="1" destOrd="0" presId="urn:microsoft.com/office/officeart/2005/8/layout/hierarchy3"/>
    <dgm:cxn modelId="{3AD9D34B-75F2-4CED-9383-1F23377C7930}" type="presParOf" srcId="{E0DA62F2-F360-4DDB-9DEA-48A6B1640593}" destId="{53DEBDC0-93C6-4FD6-BF4E-49962761A6CB}" srcOrd="1" destOrd="0" presId="urn:microsoft.com/office/officeart/2005/8/layout/hierarchy3"/>
    <dgm:cxn modelId="{C0EFB9D2-4E37-4FA5-822A-75CA83385509}" type="presParOf" srcId="{53DEBDC0-93C6-4FD6-BF4E-49962761A6CB}" destId="{048E9E83-0C86-4DDA-9501-134DCBB207CF}" srcOrd="0" destOrd="0" presId="urn:microsoft.com/office/officeart/2005/8/layout/hierarchy3"/>
    <dgm:cxn modelId="{9B62648C-66D7-405D-9D63-09DAA696BA2E}" type="presParOf" srcId="{53DEBDC0-93C6-4FD6-BF4E-49962761A6CB}" destId="{898ADAC1-7BE0-4704-AF27-1D2089372552}" srcOrd="1" destOrd="0" presId="urn:microsoft.com/office/officeart/2005/8/layout/hierarchy3"/>
    <dgm:cxn modelId="{42112DFA-A708-4378-BABF-BE232C340B05}" type="presParOf" srcId="{53DEBDC0-93C6-4FD6-BF4E-49962761A6CB}" destId="{7BDC05A8-BCC2-4CF7-86D3-4DD8382AECB9}" srcOrd="2" destOrd="0" presId="urn:microsoft.com/office/officeart/2005/8/layout/hierarchy3"/>
    <dgm:cxn modelId="{B0F9AE52-48D8-4ADA-8D20-D84D6EE7A29B}" type="presParOf" srcId="{53DEBDC0-93C6-4FD6-BF4E-49962761A6CB}" destId="{3B6CFEAD-027A-42E4-AF9B-B0320D34D259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750936-ACE8-452D-9A51-1D50ED9B1AD7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ED1854-51C3-4878-9185-94CDE0B6AFB8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</a:rPr>
            <a:t>Qualitative </a:t>
          </a:r>
        </a:p>
        <a:p>
          <a:r>
            <a:rPr lang="en-US" sz="3200" b="1" dirty="0" smtClean="0">
              <a:solidFill>
                <a:schemeClr val="tx1"/>
              </a:solidFill>
            </a:rPr>
            <a:t>(categorical)</a:t>
          </a:r>
          <a:endParaRPr lang="en-US" sz="3200" b="1" dirty="0">
            <a:solidFill>
              <a:schemeClr val="tx1"/>
            </a:solidFill>
          </a:endParaRPr>
        </a:p>
      </dgm:t>
    </dgm:pt>
    <dgm:pt modelId="{F4936C4C-2F97-4C98-BB4E-BA11D9AA8D94}" type="parTrans" cxnId="{0DFFCC9B-D1DF-4EA7-A0E7-BA5281C5CA9C}">
      <dgm:prSet/>
      <dgm:spPr/>
      <dgm:t>
        <a:bodyPr/>
        <a:lstStyle/>
        <a:p>
          <a:endParaRPr lang="en-US"/>
        </a:p>
      </dgm:t>
    </dgm:pt>
    <dgm:pt modelId="{D6BD226E-9D38-49A8-8477-4F4F54734B2E}" type="sibTrans" cxnId="{0DFFCC9B-D1DF-4EA7-A0E7-BA5281C5CA9C}">
      <dgm:prSet/>
      <dgm:spPr/>
      <dgm:t>
        <a:bodyPr/>
        <a:lstStyle/>
        <a:p>
          <a:endParaRPr lang="en-US"/>
        </a:p>
      </dgm:t>
    </dgm:pt>
    <dgm:pt modelId="{09579187-8802-4319-8E9E-218CFC10A4CD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Nominal</a:t>
          </a:r>
          <a:endParaRPr lang="en-US" dirty="0"/>
        </a:p>
      </dgm:t>
    </dgm:pt>
    <dgm:pt modelId="{8159C3F2-9E50-401F-AA8D-B368A2D6E9FD}" type="parTrans" cxnId="{FD33A4DC-1DC0-42F4-BFC0-E5B0AD469354}">
      <dgm:prSet/>
      <dgm:spPr/>
      <dgm:t>
        <a:bodyPr/>
        <a:lstStyle/>
        <a:p>
          <a:endParaRPr lang="en-US"/>
        </a:p>
      </dgm:t>
    </dgm:pt>
    <dgm:pt modelId="{64CC9876-9BED-4A5F-A2C5-ABBD41E36057}" type="sibTrans" cxnId="{FD33A4DC-1DC0-42F4-BFC0-E5B0AD469354}">
      <dgm:prSet/>
      <dgm:spPr/>
      <dgm:t>
        <a:bodyPr/>
        <a:lstStyle/>
        <a:p>
          <a:endParaRPr lang="en-US"/>
        </a:p>
      </dgm:t>
    </dgm:pt>
    <dgm:pt modelId="{8E0D6C5F-E0EF-4A9F-9233-840E9A50A106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Ordinal</a:t>
          </a:r>
          <a:endParaRPr lang="en-US" dirty="0"/>
        </a:p>
      </dgm:t>
    </dgm:pt>
    <dgm:pt modelId="{38FD2581-CA72-40DC-8FAB-959087AB98AA}" type="parTrans" cxnId="{5986FA70-43B0-4AB8-9A00-B56E39F4C5ED}">
      <dgm:prSet/>
      <dgm:spPr/>
      <dgm:t>
        <a:bodyPr/>
        <a:lstStyle/>
        <a:p>
          <a:endParaRPr lang="en-US"/>
        </a:p>
      </dgm:t>
    </dgm:pt>
    <dgm:pt modelId="{DD663C8F-E428-4E34-973B-2D032D91E7E5}" type="sibTrans" cxnId="{5986FA70-43B0-4AB8-9A00-B56E39F4C5ED}">
      <dgm:prSet/>
      <dgm:spPr/>
      <dgm:t>
        <a:bodyPr/>
        <a:lstStyle/>
        <a:p>
          <a:endParaRPr lang="en-US"/>
        </a:p>
      </dgm:t>
    </dgm:pt>
    <dgm:pt modelId="{CA948EBD-1F12-41DD-A4FA-3D43DCC964D7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>
                  <a:lumMod val="50000"/>
                </a:schemeClr>
              </a:solidFill>
            </a:rPr>
            <a:t>Quantitative (numerical)</a:t>
          </a:r>
          <a:endParaRPr lang="en-US" b="1" dirty="0">
            <a:solidFill>
              <a:schemeClr val="bg1">
                <a:lumMod val="50000"/>
              </a:schemeClr>
            </a:solidFill>
          </a:endParaRPr>
        </a:p>
      </dgm:t>
    </dgm:pt>
    <dgm:pt modelId="{3EA8A28D-5B85-4CD8-B04D-2F679A77A17F}" type="parTrans" cxnId="{B6E7116A-C9C9-4703-BE2B-80AE853F8B68}">
      <dgm:prSet/>
      <dgm:spPr/>
      <dgm:t>
        <a:bodyPr/>
        <a:lstStyle/>
        <a:p>
          <a:endParaRPr lang="en-US"/>
        </a:p>
      </dgm:t>
    </dgm:pt>
    <dgm:pt modelId="{5305B33F-4BFC-43E5-9B44-38A11D459E88}" type="sibTrans" cxnId="{B6E7116A-C9C9-4703-BE2B-80AE853F8B68}">
      <dgm:prSet/>
      <dgm:spPr/>
      <dgm:t>
        <a:bodyPr/>
        <a:lstStyle/>
        <a:p>
          <a:endParaRPr lang="en-US"/>
        </a:p>
      </dgm:t>
    </dgm:pt>
    <dgm:pt modelId="{812BE3EC-E605-44BC-AE8B-0EFE62DD2F1B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>
                  <a:lumMod val="50000"/>
                </a:schemeClr>
              </a:solidFill>
            </a:rPr>
            <a:t>Discrete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466939A7-3365-4DB6-B261-4232CF931B2D}" type="parTrans" cxnId="{6C762A64-5670-44F1-9D25-9429C89F6CC5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3B3C3861-AEC2-4C21-A780-12475F697270}" type="sibTrans" cxnId="{6C762A64-5670-44F1-9D25-9429C89F6CC5}">
      <dgm:prSet/>
      <dgm:spPr/>
      <dgm:t>
        <a:bodyPr/>
        <a:lstStyle/>
        <a:p>
          <a:endParaRPr lang="en-US"/>
        </a:p>
      </dgm:t>
    </dgm:pt>
    <dgm:pt modelId="{91E63553-A422-4E56-8C00-0BC374F8EA12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>
                  <a:lumMod val="50000"/>
                </a:schemeClr>
              </a:solidFill>
            </a:rPr>
            <a:t>Continuous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FD51D66B-0ACD-4C70-9CFD-83AD9323DE13}" type="parTrans" cxnId="{3F32CC93-BC19-43E3-B567-71AC40D2B83E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8F07C4FB-EECA-49B2-A2EB-98D4CF557BE3}" type="sibTrans" cxnId="{3F32CC93-BC19-43E3-B567-71AC40D2B83E}">
      <dgm:prSet/>
      <dgm:spPr/>
      <dgm:t>
        <a:bodyPr/>
        <a:lstStyle/>
        <a:p>
          <a:endParaRPr lang="en-US"/>
        </a:p>
      </dgm:t>
    </dgm:pt>
    <dgm:pt modelId="{467DAC72-7ED8-4303-8B82-B534739461BE}" type="pres">
      <dgm:prSet presAssocID="{35750936-ACE8-452D-9A51-1D50ED9B1AD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24F95CE-7162-4E84-AA33-FE405AC1E387}" type="pres">
      <dgm:prSet presAssocID="{29ED1854-51C3-4878-9185-94CDE0B6AFB8}" presName="root" presStyleCnt="0"/>
      <dgm:spPr/>
    </dgm:pt>
    <dgm:pt modelId="{CD89F89C-7571-4109-98C9-E875A9BD3750}" type="pres">
      <dgm:prSet presAssocID="{29ED1854-51C3-4878-9185-94CDE0B6AFB8}" presName="rootComposite" presStyleCnt="0"/>
      <dgm:spPr/>
    </dgm:pt>
    <dgm:pt modelId="{6B9030B1-08FA-4523-BBBE-A5D24A16166A}" type="pres">
      <dgm:prSet presAssocID="{29ED1854-51C3-4878-9185-94CDE0B6AFB8}" presName="rootText" presStyleLbl="node1" presStyleIdx="0" presStyleCnt="2"/>
      <dgm:spPr/>
      <dgm:t>
        <a:bodyPr/>
        <a:lstStyle/>
        <a:p>
          <a:endParaRPr lang="en-US"/>
        </a:p>
      </dgm:t>
    </dgm:pt>
    <dgm:pt modelId="{CE5E16E6-1917-4EB4-BF00-DDE157F748F5}" type="pres">
      <dgm:prSet presAssocID="{29ED1854-51C3-4878-9185-94CDE0B6AFB8}" presName="rootConnector" presStyleLbl="node1" presStyleIdx="0" presStyleCnt="2"/>
      <dgm:spPr/>
      <dgm:t>
        <a:bodyPr/>
        <a:lstStyle/>
        <a:p>
          <a:endParaRPr lang="en-US"/>
        </a:p>
      </dgm:t>
    </dgm:pt>
    <dgm:pt modelId="{DFC39DCA-18C6-4FCC-8D3A-72FC8DECD023}" type="pres">
      <dgm:prSet presAssocID="{29ED1854-51C3-4878-9185-94CDE0B6AFB8}" presName="childShape" presStyleCnt="0"/>
      <dgm:spPr/>
    </dgm:pt>
    <dgm:pt modelId="{8A36446B-F786-40FC-9277-EFA15603C2CE}" type="pres">
      <dgm:prSet presAssocID="{8159C3F2-9E50-401F-AA8D-B368A2D6E9FD}" presName="Name13" presStyleLbl="parChTrans1D2" presStyleIdx="0" presStyleCnt="4"/>
      <dgm:spPr/>
      <dgm:t>
        <a:bodyPr/>
        <a:lstStyle/>
        <a:p>
          <a:endParaRPr lang="en-US"/>
        </a:p>
      </dgm:t>
    </dgm:pt>
    <dgm:pt modelId="{4FF33BF8-EF77-4471-A524-86F4B110BFE0}" type="pres">
      <dgm:prSet presAssocID="{09579187-8802-4319-8E9E-218CFC10A4CD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7AADB4-E3C8-4054-9513-ABE10A3EBDE2}" type="pres">
      <dgm:prSet presAssocID="{38FD2581-CA72-40DC-8FAB-959087AB98AA}" presName="Name13" presStyleLbl="parChTrans1D2" presStyleIdx="1" presStyleCnt="4"/>
      <dgm:spPr/>
      <dgm:t>
        <a:bodyPr/>
        <a:lstStyle/>
        <a:p>
          <a:endParaRPr lang="en-US"/>
        </a:p>
      </dgm:t>
    </dgm:pt>
    <dgm:pt modelId="{98CB49B3-09E3-4276-8466-CC6DB93E0D91}" type="pres">
      <dgm:prSet presAssocID="{8E0D6C5F-E0EF-4A9F-9233-840E9A50A106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DA62F2-F360-4DDB-9DEA-48A6B1640593}" type="pres">
      <dgm:prSet presAssocID="{CA948EBD-1F12-41DD-A4FA-3D43DCC964D7}" presName="root" presStyleCnt="0"/>
      <dgm:spPr/>
    </dgm:pt>
    <dgm:pt modelId="{8495147F-9F7B-446B-9033-B937AB00F86F}" type="pres">
      <dgm:prSet presAssocID="{CA948EBD-1F12-41DD-A4FA-3D43DCC964D7}" presName="rootComposite" presStyleCnt="0"/>
      <dgm:spPr/>
    </dgm:pt>
    <dgm:pt modelId="{DD4B869B-66BE-4688-A6D7-CD3401DAE9EB}" type="pres">
      <dgm:prSet presAssocID="{CA948EBD-1F12-41DD-A4FA-3D43DCC964D7}" presName="rootText" presStyleLbl="node1" presStyleIdx="1" presStyleCnt="2"/>
      <dgm:spPr/>
      <dgm:t>
        <a:bodyPr/>
        <a:lstStyle/>
        <a:p>
          <a:endParaRPr lang="en-US"/>
        </a:p>
      </dgm:t>
    </dgm:pt>
    <dgm:pt modelId="{81D026C0-D976-41B4-8A83-04896B7D573F}" type="pres">
      <dgm:prSet presAssocID="{CA948EBD-1F12-41DD-A4FA-3D43DCC964D7}" presName="rootConnector" presStyleLbl="node1" presStyleIdx="1" presStyleCnt="2"/>
      <dgm:spPr/>
      <dgm:t>
        <a:bodyPr/>
        <a:lstStyle/>
        <a:p>
          <a:endParaRPr lang="en-US"/>
        </a:p>
      </dgm:t>
    </dgm:pt>
    <dgm:pt modelId="{53DEBDC0-93C6-4FD6-BF4E-49962761A6CB}" type="pres">
      <dgm:prSet presAssocID="{CA948EBD-1F12-41DD-A4FA-3D43DCC964D7}" presName="childShape" presStyleCnt="0"/>
      <dgm:spPr/>
    </dgm:pt>
    <dgm:pt modelId="{048E9E83-0C86-4DDA-9501-134DCBB207CF}" type="pres">
      <dgm:prSet presAssocID="{466939A7-3365-4DB6-B261-4232CF931B2D}" presName="Name13" presStyleLbl="parChTrans1D2" presStyleIdx="2" presStyleCnt="4"/>
      <dgm:spPr/>
      <dgm:t>
        <a:bodyPr/>
        <a:lstStyle/>
        <a:p>
          <a:endParaRPr lang="en-US"/>
        </a:p>
      </dgm:t>
    </dgm:pt>
    <dgm:pt modelId="{898ADAC1-7BE0-4704-AF27-1D2089372552}" type="pres">
      <dgm:prSet presAssocID="{812BE3EC-E605-44BC-AE8B-0EFE62DD2F1B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DC05A8-BCC2-4CF7-86D3-4DD8382AECB9}" type="pres">
      <dgm:prSet presAssocID="{FD51D66B-0ACD-4C70-9CFD-83AD9323DE13}" presName="Name13" presStyleLbl="parChTrans1D2" presStyleIdx="3" presStyleCnt="4"/>
      <dgm:spPr/>
      <dgm:t>
        <a:bodyPr/>
        <a:lstStyle/>
        <a:p>
          <a:endParaRPr lang="en-US"/>
        </a:p>
      </dgm:t>
    </dgm:pt>
    <dgm:pt modelId="{3B6CFEAD-027A-42E4-AF9B-B0320D34D259}" type="pres">
      <dgm:prSet presAssocID="{91E63553-A422-4E56-8C00-0BC374F8EA12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B8E657-144E-401C-BF20-6AEF7E325701}" type="presOf" srcId="{35750936-ACE8-452D-9A51-1D50ED9B1AD7}" destId="{467DAC72-7ED8-4303-8B82-B534739461BE}" srcOrd="0" destOrd="0" presId="urn:microsoft.com/office/officeart/2005/8/layout/hierarchy3"/>
    <dgm:cxn modelId="{FD33A4DC-1DC0-42F4-BFC0-E5B0AD469354}" srcId="{29ED1854-51C3-4878-9185-94CDE0B6AFB8}" destId="{09579187-8802-4319-8E9E-218CFC10A4CD}" srcOrd="0" destOrd="0" parTransId="{8159C3F2-9E50-401F-AA8D-B368A2D6E9FD}" sibTransId="{64CC9876-9BED-4A5F-A2C5-ABBD41E36057}"/>
    <dgm:cxn modelId="{122522F3-05C7-4230-9A66-FC1CD7D1A463}" type="presOf" srcId="{FD51D66B-0ACD-4C70-9CFD-83AD9323DE13}" destId="{7BDC05A8-BCC2-4CF7-86D3-4DD8382AECB9}" srcOrd="0" destOrd="0" presId="urn:microsoft.com/office/officeart/2005/8/layout/hierarchy3"/>
    <dgm:cxn modelId="{6C762A64-5670-44F1-9D25-9429C89F6CC5}" srcId="{CA948EBD-1F12-41DD-A4FA-3D43DCC964D7}" destId="{812BE3EC-E605-44BC-AE8B-0EFE62DD2F1B}" srcOrd="0" destOrd="0" parTransId="{466939A7-3365-4DB6-B261-4232CF931B2D}" sibTransId="{3B3C3861-AEC2-4C21-A780-12475F697270}"/>
    <dgm:cxn modelId="{B6E7116A-C9C9-4703-BE2B-80AE853F8B68}" srcId="{35750936-ACE8-452D-9A51-1D50ED9B1AD7}" destId="{CA948EBD-1F12-41DD-A4FA-3D43DCC964D7}" srcOrd="1" destOrd="0" parTransId="{3EA8A28D-5B85-4CD8-B04D-2F679A77A17F}" sibTransId="{5305B33F-4BFC-43E5-9B44-38A11D459E88}"/>
    <dgm:cxn modelId="{CD2597D8-D942-468F-ADF1-6578B87F0618}" type="presOf" srcId="{8159C3F2-9E50-401F-AA8D-B368A2D6E9FD}" destId="{8A36446B-F786-40FC-9277-EFA15603C2CE}" srcOrd="0" destOrd="0" presId="urn:microsoft.com/office/officeart/2005/8/layout/hierarchy3"/>
    <dgm:cxn modelId="{3217B5A8-6D18-42C0-B484-3F0BCF3E1130}" type="presOf" srcId="{29ED1854-51C3-4878-9185-94CDE0B6AFB8}" destId="{6B9030B1-08FA-4523-BBBE-A5D24A16166A}" srcOrd="0" destOrd="0" presId="urn:microsoft.com/office/officeart/2005/8/layout/hierarchy3"/>
    <dgm:cxn modelId="{0A53AB69-E08E-4B7B-AA54-A446898DBEE2}" type="presOf" srcId="{CA948EBD-1F12-41DD-A4FA-3D43DCC964D7}" destId="{DD4B869B-66BE-4688-A6D7-CD3401DAE9EB}" srcOrd="0" destOrd="0" presId="urn:microsoft.com/office/officeart/2005/8/layout/hierarchy3"/>
    <dgm:cxn modelId="{0DFFCC9B-D1DF-4EA7-A0E7-BA5281C5CA9C}" srcId="{35750936-ACE8-452D-9A51-1D50ED9B1AD7}" destId="{29ED1854-51C3-4878-9185-94CDE0B6AFB8}" srcOrd="0" destOrd="0" parTransId="{F4936C4C-2F97-4C98-BB4E-BA11D9AA8D94}" sibTransId="{D6BD226E-9D38-49A8-8477-4F4F54734B2E}"/>
    <dgm:cxn modelId="{653B2BA2-B9C7-4FD0-BCDC-24388B70C4A5}" type="presOf" srcId="{8E0D6C5F-E0EF-4A9F-9233-840E9A50A106}" destId="{98CB49B3-09E3-4276-8466-CC6DB93E0D91}" srcOrd="0" destOrd="0" presId="urn:microsoft.com/office/officeart/2005/8/layout/hierarchy3"/>
    <dgm:cxn modelId="{88FE24FD-773E-40A3-AA8D-F4D91290BB66}" type="presOf" srcId="{812BE3EC-E605-44BC-AE8B-0EFE62DD2F1B}" destId="{898ADAC1-7BE0-4704-AF27-1D2089372552}" srcOrd="0" destOrd="0" presId="urn:microsoft.com/office/officeart/2005/8/layout/hierarchy3"/>
    <dgm:cxn modelId="{3DB86239-7331-459E-90FB-DDF63B3895DD}" type="presOf" srcId="{466939A7-3365-4DB6-B261-4232CF931B2D}" destId="{048E9E83-0C86-4DDA-9501-134DCBB207CF}" srcOrd="0" destOrd="0" presId="urn:microsoft.com/office/officeart/2005/8/layout/hierarchy3"/>
    <dgm:cxn modelId="{6E0DAB20-6036-4082-AD9B-53E66AF0374F}" type="presOf" srcId="{38FD2581-CA72-40DC-8FAB-959087AB98AA}" destId="{4C7AADB4-E3C8-4054-9513-ABE10A3EBDE2}" srcOrd="0" destOrd="0" presId="urn:microsoft.com/office/officeart/2005/8/layout/hierarchy3"/>
    <dgm:cxn modelId="{18D4FCDB-60F9-4EEF-9E7E-6925AC41AD43}" type="presOf" srcId="{91E63553-A422-4E56-8C00-0BC374F8EA12}" destId="{3B6CFEAD-027A-42E4-AF9B-B0320D34D259}" srcOrd="0" destOrd="0" presId="urn:microsoft.com/office/officeart/2005/8/layout/hierarchy3"/>
    <dgm:cxn modelId="{94570209-915A-498F-B557-988F3B73785F}" type="presOf" srcId="{09579187-8802-4319-8E9E-218CFC10A4CD}" destId="{4FF33BF8-EF77-4471-A524-86F4B110BFE0}" srcOrd="0" destOrd="0" presId="urn:microsoft.com/office/officeart/2005/8/layout/hierarchy3"/>
    <dgm:cxn modelId="{3586C7E5-BC55-4AE5-B49B-CD52FA235C83}" type="presOf" srcId="{CA948EBD-1F12-41DD-A4FA-3D43DCC964D7}" destId="{81D026C0-D976-41B4-8A83-04896B7D573F}" srcOrd="1" destOrd="0" presId="urn:microsoft.com/office/officeart/2005/8/layout/hierarchy3"/>
    <dgm:cxn modelId="{22B9832B-E6E7-4011-BDFE-4C871624E913}" type="presOf" srcId="{29ED1854-51C3-4878-9185-94CDE0B6AFB8}" destId="{CE5E16E6-1917-4EB4-BF00-DDE157F748F5}" srcOrd="1" destOrd="0" presId="urn:microsoft.com/office/officeart/2005/8/layout/hierarchy3"/>
    <dgm:cxn modelId="{3F32CC93-BC19-43E3-B567-71AC40D2B83E}" srcId="{CA948EBD-1F12-41DD-A4FA-3D43DCC964D7}" destId="{91E63553-A422-4E56-8C00-0BC374F8EA12}" srcOrd="1" destOrd="0" parTransId="{FD51D66B-0ACD-4C70-9CFD-83AD9323DE13}" sibTransId="{8F07C4FB-EECA-49B2-A2EB-98D4CF557BE3}"/>
    <dgm:cxn modelId="{5986FA70-43B0-4AB8-9A00-B56E39F4C5ED}" srcId="{29ED1854-51C3-4878-9185-94CDE0B6AFB8}" destId="{8E0D6C5F-E0EF-4A9F-9233-840E9A50A106}" srcOrd="1" destOrd="0" parTransId="{38FD2581-CA72-40DC-8FAB-959087AB98AA}" sibTransId="{DD663C8F-E428-4E34-973B-2D032D91E7E5}"/>
    <dgm:cxn modelId="{D56F8D54-1A82-4487-A9FE-DFA0003EE35A}" type="presParOf" srcId="{467DAC72-7ED8-4303-8B82-B534739461BE}" destId="{C24F95CE-7162-4E84-AA33-FE405AC1E387}" srcOrd="0" destOrd="0" presId="urn:microsoft.com/office/officeart/2005/8/layout/hierarchy3"/>
    <dgm:cxn modelId="{D202941A-0716-46D3-A4DD-C31623744A06}" type="presParOf" srcId="{C24F95CE-7162-4E84-AA33-FE405AC1E387}" destId="{CD89F89C-7571-4109-98C9-E875A9BD3750}" srcOrd="0" destOrd="0" presId="urn:microsoft.com/office/officeart/2005/8/layout/hierarchy3"/>
    <dgm:cxn modelId="{6D54578F-CAC7-49DF-946C-179C870F2FF5}" type="presParOf" srcId="{CD89F89C-7571-4109-98C9-E875A9BD3750}" destId="{6B9030B1-08FA-4523-BBBE-A5D24A16166A}" srcOrd="0" destOrd="0" presId="urn:microsoft.com/office/officeart/2005/8/layout/hierarchy3"/>
    <dgm:cxn modelId="{0B9D9E51-2507-4E3C-904F-A2E8D7515F56}" type="presParOf" srcId="{CD89F89C-7571-4109-98C9-E875A9BD3750}" destId="{CE5E16E6-1917-4EB4-BF00-DDE157F748F5}" srcOrd="1" destOrd="0" presId="urn:microsoft.com/office/officeart/2005/8/layout/hierarchy3"/>
    <dgm:cxn modelId="{34762B90-68A1-4062-92AD-139CCBB357F8}" type="presParOf" srcId="{C24F95CE-7162-4E84-AA33-FE405AC1E387}" destId="{DFC39DCA-18C6-4FCC-8D3A-72FC8DECD023}" srcOrd="1" destOrd="0" presId="urn:microsoft.com/office/officeart/2005/8/layout/hierarchy3"/>
    <dgm:cxn modelId="{5E6AA8D7-308B-493F-89EF-A5215E6C1E3F}" type="presParOf" srcId="{DFC39DCA-18C6-4FCC-8D3A-72FC8DECD023}" destId="{8A36446B-F786-40FC-9277-EFA15603C2CE}" srcOrd="0" destOrd="0" presId="urn:microsoft.com/office/officeart/2005/8/layout/hierarchy3"/>
    <dgm:cxn modelId="{E666D4DA-8022-4D82-8D76-A31FDF4DDA40}" type="presParOf" srcId="{DFC39DCA-18C6-4FCC-8D3A-72FC8DECD023}" destId="{4FF33BF8-EF77-4471-A524-86F4B110BFE0}" srcOrd="1" destOrd="0" presId="urn:microsoft.com/office/officeart/2005/8/layout/hierarchy3"/>
    <dgm:cxn modelId="{D605CBC8-0DA7-44AB-A630-24A9F5A1C97B}" type="presParOf" srcId="{DFC39DCA-18C6-4FCC-8D3A-72FC8DECD023}" destId="{4C7AADB4-E3C8-4054-9513-ABE10A3EBDE2}" srcOrd="2" destOrd="0" presId="urn:microsoft.com/office/officeart/2005/8/layout/hierarchy3"/>
    <dgm:cxn modelId="{E81CA2BE-E0CA-4B5A-84B8-4FD403AB8F88}" type="presParOf" srcId="{DFC39DCA-18C6-4FCC-8D3A-72FC8DECD023}" destId="{98CB49B3-09E3-4276-8466-CC6DB93E0D91}" srcOrd="3" destOrd="0" presId="urn:microsoft.com/office/officeart/2005/8/layout/hierarchy3"/>
    <dgm:cxn modelId="{6C646F3E-072F-4D66-904C-6A7F339620A9}" type="presParOf" srcId="{467DAC72-7ED8-4303-8B82-B534739461BE}" destId="{E0DA62F2-F360-4DDB-9DEA-48A6B1640593}" srcOrd="1" destOrd="0" presId="urn:microsoft.com/office/officeart/2005/8/layout/hierarchy3"/>
    <dgm:cxn modelId="{8E3053CB-E29A-4034-9314-59CD27F1F81A}" type="presParOf" srcId="{E0DA62F2-F360-4DDB-9DEA-48A6B1640593}" destId="{8495147F-9F7B-446B-9033-B937AB00F86F}" srcOrd="0" destOrd="0" presId="urn:microsoft.com/office/officeart/2005/8/layout/hierarchy3"/>
    <dgm:cxn modelId="{424AD29E-21B9-47ED-8D37-69FE8715DD2C}" type="presParOf" srcId="{8495147F-9F7B-446B-9033-B937AB00F86F}" destId="{DD4B869B-66BE-4688-A6D7-CD3401DAE9EB}" srcOrd="0" destOrd="0" presId="urn:microsoft.com/office/officeart/2005/8/layout/hierarchy3"/>
    <dgm:cxn modelId="{CC7BA384-B37E-4BFD-A740-706B5A20A794}" type="presParOf" srcId="{8495147F-9F7B-446B-9033-B937AB00F86F}" destId="{81D026C0-D976-41B4-8A83-04896B7D573F}" srcOrd="1" destOrd="0" presId="urn:microsoft.com/office/officeart/2005/8/layout/hierarchy3"/>
    <dgm:cxn modelId="{82636DE4-F77E-4A1A-BD0E-40F63C44D8D6}" type="presParOf" srcId="{E0DA62F2-F360-4DDB-9DEA-48A6B1640593}" destId="{53DEBDC0-93C6-4FD6-BF4E-49962761A6CB}" srcOrd="1" destOrd="0" presId="urn:microsoft.com/office/officeart/2005/8/layout/hierarchy3"/>
    <dgm:cxn modelId="{99941EB5-6042-4595-BFA2-22A1D50FC0C5}" type="presParOf" srcId="{53DEBDC0-93C6-4FD6-BF4E-49962761A6CB}" destId="{048E9E83-0C86-4DDA-9501-134DCBB207CF}" srcOrd="0" destOrd="0" presId="urn:microsoft.com/office/officeart/2005/8/layout/hierarchy3"/>
    <dgm:cxn modelId="{D17C969C-C731-4FDD-963B-10F478A496C1}" type="presParOf" srcId="{53DEBDC0-93C6-4FD6-BF4E-49962761A6CB}" destId="{898ADAC1-7BE0-4704-AF27-1D2089372552}" srcOrd="1" destOrd="0" presId="urn:microsoft.com/office/officeart/2005/8/layout/hierarchy3"/>
    <dgm:cxn modelId="{40E94A2A-14F8-4E1C-B2C8-94EA2983BFCD}" type="presParOf" srcId="{53DEBDC0-93C6-4FD6-BF4E-49962761A6CB}" destId="{7BDC05A8-BCC2-4CF7-86D3-4DD8382AECB9}" srcOrd="2" destOrd="0" presId="urn:microsoft.com/office/officeart/2005/8/layout/hierarchy3"/>
    <dgm:cxn modelId="{BF4343A5-138E-47DC-86DE-696E330AD374}" type="presParOf" srcId="{53DEBDC0-93C6-4FD6-BF4E-49962761A6CB}" destId="{3B6CFEAD-027A-42E4-AF9B-B0320D34D259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750936-ACE8-452D-9A51-1D50ED9B1AD7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ED1854-51C3-4878-9185-94CDE0B6AFB8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bg1">
                  <a:lumMod val="50000"/>
                </a:schemeClr>
              </a:solidFill>
            </a:rPr>
            <a:t>Qualitative </a:t>
          </a:r>
        </a:p>
        <a:p>
          <a:r>
            <a:rPr lang="en-US" sz="3200" b="1" dirty="0" smtClean="0">
              <a:solidFill>
                <a:schemeClr val="bg1">
                  <a:lumMod val="50000"/>
                </a:schemeClr>
              </a:solidFill>
            </a:rPr>
            <a:t>(categorical)</a:t>
          </a:r>
          <a:endParaRPr lang="en-US" sz="3200" b="1" dirty="0">
            <a:solidFill>
              <a:schemeClr val="bg1">
                <a:lumMod val="50000"/>
              </a:schemeClr>
            </a:solidFill>
          </a:endParaRPr>
        </a:p>
      </dgm:t>
    </dgm:pt>
    <dgm:pt modelId="{F4936C4C-2F97-4C98-BB4E-BA11D9AA8D94}" type="parTrans" cxnId="{0DFFCC9B-D1DF-4EA7-A0E7-BA5281C5CA9C}">
      <dgm:prSet/>
      <dgm:spPr/>
      <dgm:t>
        <a:bodyPr/>
        <a:lstStyle/>
        <a:p>
          <a:endParaRPr lang="en-US"/>
        </a:p>
      </dgm:t>
    </dgm:pt>
    <dgm:pt modelId="{D6BD226E-9D38-49A8-8477-4F4F54734B2E}" type="sibTrans" cxnId="{0DFFCC9B-D1DF-4EA7-A0E7-BA5281C5CA9C}">
      <dgm:prSet/>
      <dgm:spPr/>
      <dgm:t>
        <a:bodyPr/>
        <a:lstStyle/>
        <a:p>
          <a:endParaRPr lang="en-US"/>
        </a:p>
      </dgm:t>
    </dgm:pt>
    <dgm:pt modelId="{09579187-8802-4319-8E9E-218CFC10A4CD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>
                  <a:lumMod val="50000"/>
                </a:schemeClr>
              </a:solidFill>
            </a:rPr>
            <a:t>Nominal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8159C3F2-9E50-401F-AA8D-B368A2D6E9FD}" type="parTrans" cxnId="{FD33A4DC-1DC0-42F4-BFC0-E5B0AD469354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64CC9876-9BED-4A5F-A2C5-ABBD41E36057}" type="sibTrans" cxnId="{FD33A4DC-1DC0-42F4-BFC0-E5B0AD469354}">
      <dgm:prSet/>
      <dgm:spPr/>
      <dgm:t>
        <a:bodyPr/>
        <a:lstStyle/>
        <a:p>
          <a:endParaRPr lang="en-US"/>
        </a:p>
      </dgm:t>
    </dgm:pt>
    <dgm:pt modelId="{8E0D6C5F-E0EF-4A9F-9233-840E9A50A106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>
                  <a:lumMod val="50000"/>
                </a:schemeClr>
              </a:solidFill>
            </a:rPr>
            <a:t>Ordinal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38FD2581-CA72-40DC-8FAB-959087AB98AA}" type="parTrans" cxnId="{5986FA70-43B0-4AB8-9A00-B56E39F4C5E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DD663C8F-E428-4E34-973B-2D032D91E7E5}" type="sibTrans" cxnId="{5986FA70-43B0-4AB8-9A00-B56E39F4C5ED}">
      <dgm:prSet/>
      <dgm:spPr/>
      <dgm:t>
        <a:bodyPr/>
        <a:lstStyle/>
        <a:p>
          <a:endParaRPr lang="en-US"/>
        </a:p>
      </dgm:t>
    </dgm:pt>
    <dgm:pt modelId="{CA948EBD-1F12-41DD-A4FA-3D43DCC964D7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Quantitative (numerical)</a:t>
          </a:r>
          <a:endParaRPr lang="en-US" b="1" dirty="0">
            <a:solidFill>
              <a:schemeClr val="tx1"/>
            </a:solidFill>
          </a:endParaRPr>
        </a:p>
      </dgm:t>
    </dgm:pt>
    <dgm:pt modelId="{3EA8A28D-5B85-4CD8-B04D-2F679A77A17F}" type="parTrans" cxnId="{B6E7116A-C9C9-4703-BE2B-80AE853F8B68}">
      <dgm:prSet/>
      <dgm:spPr/>
      <dgm:t>
        <a:bodyPr/>
        <a:lstStyle/>
        <a:p>
          <a:endParaRPr lang="en-US"/>
        </a:p>
      </dgm:t>
    </dgm:pt>
    <dgm:pt modelId="{5305B33F-4BFC-43E5-9B44-38A11D459E88}" type="sibTrans" cxnId="{B6E7116A-C9C9-4703-BE2B-80AE853F8B68}">
      <dgm:prSet/>
      <dgm:spPr/>
      <dgm:t>
        <a:bodyPr/>
        <a:lstStyle/>
        <a:p>
          <a:endParaRPr lang="en-US"/>
        </a:p>
      </dgm:t>
    </dgm:pt>
    <dgm:pt modelId="{812BE3EC-E605-44BC-AE8B-0EFE62DD2F1B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Discrete</a:t>
          </a:r>
          <a:endParaRPr lang="en-US" dirty="0"/>
        </a:p>
      </dgm:t>
    </dgm:pt>
    <dgm:pt modelId="{466939A7-3365-4DB6-B261-4232CF931B2D}" type="parTrans" cxnId="{6C762A64-5670-44F1-9D25-9429C89F6CC5}">
      <dgm:prSet/>
      <dgm:spPr/>
      <dgm:t>
        <a:bodyPr/>
        <a:lstStyle/>
        <a:p>
          <a:endParaRPr lang="en-US"/>
        </a:p>
      </dgm:t>
    </dgm:pt>
    <dgm:pt modelId="{3B3C3861-AEC2-4C21-A780-12475F697270}" type="sibTrans" cxnId="{6C762A64-5670-44F1-9D25-9429C89F6CC5}">
      <dgm:prSet/>
      <dgm:spPr/>
      <dgm:t>
        <a:bodyPr/>
        <a:lstStyle/>
        <a:p>
          <a:endParaRPr lang="en-US"/>
        </a:p>
      </dgm:t>
    </dgm:pt>
    <dgm:pt modelId="{91E63553-A422-4E56-8C00-0BC374F8EA12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Continuous</a:t>
          </a:r>
          <a:endParaRPr lang="en-US" dirty="0"/>
        </a:p>
      </dgm:t>
    </dgm:pt>
    <dgm:pt modelId="{FD51D66B-0ACD-4C70-9CFD-83AD9323DE13}" type="parTrans" cxnId="{3F32CC93-BC19-43E3-B567-71AC40D2B83E}">
      <dgm:prSet/>
      <dgm:spPr/>
      <dgm:t>
        <a:bodyPr/>
        <a:lstStyle/>
        <a:p>
          <a:endParaRPr lang="en-US"/>
        </a:p>
      </dgm:t>
    </dgm:pt>
    <dgm:pt modelId="{8F07C4FB-EECA-49B2-A2EB-98D4CF557BE3}" type="sibTrans" cxnId="{3F32CC93-BC19-43E3-B567-71AC40D2B83E}">
      <dgm:prSet/>
      <dgm:spPr/>
      <dgm:t>
        <a:bodyPr/>
        <a:lstStyle/>
        <a:p>
          <a:endParaRPr lang="en-US"/>
        </a:p>
      </dgm:t>
    </dgm:pt>
    <dgm:pt modelId="{467DAC72-7ED8-4303-8B82-B534739461BE}" type="pres">
      <dgm:prSet presAssocID="{35750936-ACE8-452D-9A51-1D50ED9B1AD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24F95CE-7162-4E84-AA33-FE405AC1E387}" type="pres">
      <dgm:prSet presAssocID="{29ED1854-51C3-4878-9185-94CDE0B6AFB8}" presName="root" presStyleCnt="0"/>
      <dgm:spPr/>
    </dgm:pt>
    <dgm:pt modelId="{CD89F89C-7571-4109-98C9-E875A9BD3750}" type="pres">
      <dgm:prSet presAssocID="{29ED1854-51C3-4878-9185-94CDE0B6AFB8}" presName="rootComposite" presStyleCnt="0"/>
      <dgm:spPr/>
    </dgm:pt>
    <dgm:pt modelId="{6B9030B1-08FA-4523-BBBE-A5D24A16166A}" type="pres">
      <dgm:prSet presAssocID="{29ED1854-51C3-4878-9185-94CDE0B6AFB8}" presName="rootText" presStyleLbl="node1" presStyleIdx="0" presStyleCnt="2"/>
      <dgm:spPr/>
      <dgm:t>
        <a:bodyPr/>
        <a:lstStyle/>
        <a:p>
          <a:endParaRPr lang="en-US"/>
        </a:p>
      </dgm:t>
    </dgm:pt>
    <dgm:pt modelId="{CE5E16E6-1917-4EB4-BF00-DDE157F748F5}" type="pres">
      <dgm:prSet presAssocID="{29ED1854-51C3-4878-9185-94CDE0B6AFB8}" presName="rootConnector" presStyleLbl="node1" presStyleIdx="0" presStyleCnt="2"/>
      <dgm:spPr/>
      <dgm:t>
        <a:bodyPr/>
        <a:lstStyle/>
        <a:p>
          <a:endParaRPr lang="en-US"/>
        </a:p>
      </dgm:t>
    </dgm:pt>
    <dgm:pt modelId="{DFC39DCA-18C6-4FCC-8D3A-72FC8DECD023}" type="pres">
      <dgm:prSet presAssocID="{29ED1854-51C3-4878-9185-94CDE0B6AFB8}" presName="childShape" presStyleCnt="0"/>
      <dgm:spPr/>
    </dgm:pt>
    <dgm:pt modelId="{8A36446B-F786-40FC-9277-EFA15603C2CE}" type="pres">
      <dgm:prSet presAssocID="{8159C3F2-9E50-401F-AA8D-B368A2D6E9FD}" presName="Name13" presStyleLbl="parChTrans1D2" presStyleIdx="0" presStyleCnt="4"/>
      <dgm:spPr/>
      <dgm:t>
        <a:bodyPr/>
        <a:lstStyle/>
        <a:p>
          <a:endParaRPr lang="en-US"/>
        </a:p>
      </dgm:t>
    </dgm:pt>
    <dgm:pt modelId="{4FF33BF8-EF77-4471-A524-86F4B110BFE0}" type="pres">
      <dgm:prSet presAssocID="{09579187-8802-4319-8E9E-218CFC10A4CD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7AADB4-E3C8-4054-9513-ABE10A3EBDE2}" type="pres">
      <dgm:prSet presAssocID="{38FD2581-CA72-40DC-8FAB-959087AB98AA}" presName="Name13" presStyleLbl="parChTrans1D2" presStyleIdx="1" presStyleCnt="4"/>
      <dgm:spPr/>
      <dgm:t>
        <a:bodyPr/>
        <a:lstStyle/>
        <a:p>
          <a:endParaRPr lang="en-US"/>
        </a:p>
      </dgm:t>
    </dgm:pt>
    <dgm:pt modelId="{98CB49B3-09E3-4276-8466-CC6DB93E0D91}" type="pres">
      <dgm:prSet presAssocID="{8E0D6C5F-E0EF-4A9F-9233-840E9A50A106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DA62F2-F360-4DDB-9DEA-48A6B1640593}" type="pres">
      <dgm:prSet presAssocID="{CA948EBD-1F12-41DD-A4FA-3D43DCC964D7}" presName="root" presStyleCnt="0"/>
      <dgm:spPr/>
    </dgm:pt>
    <dgm:pt modelId="{8495147F-9F7B-446B-9033-B937AB00F86F}" type="pres">
      <dgm:prSet presAssocID="{CA948EBD-1F12-41DD-A4FA-3D43DCC964D7}" presName="rootComposite" presStyleCnt="0"/>
      <dgm:spPr/>
    </dgm:pt>
    <dgm:pt modelId="{DD4B869B-66BE-4688-A6D7-CD3401DAE9EB}" type="pres">
      <dgm:prSet presAssocID="{CA948EBD-1F12-41DD-A4FA-3D43DCC964D7}" presName="rootText" presStyleLbl="node1" presStyleIdx="1" presStyleCnt="2"/>
      <dgm:spPr/>
      <dgm:t>
        <a:bodyPr/>
        <a:lstStyle/>
        <a:p>
          <a:endParaRPr lang="en-US"/>
        </a:p>
      </dgm:t>
    </dgm:pt>
    <dgm:pt modelId="{81D026C0-D976-41B4-8A83-04896B7D573F}" type="pres">
      <dgm:prSet presAssocID="{CA948EBD-1F12-41DD-A4FA-3D43DCC964D7}" presName="rootConnector" presStyleLbl="node1" presStyleIdx="1" presStyleCnt="2"/>
      <dgm:spPr/>
      <dgm:t>
        <a:bodyPr/>
        <a:lstStyle/>
        <a:p>
          <a:endParaRPr lang="en-US"/>
        </a:p>
      </dgm:t>
    </dgm:pt>
    <dgm:pt modelId="{53DEBDC0-93C6-4FD6-BF4E-49962761A6CB}" type="pres">
      <dgm:prSet presAssocID="{CA948EBD-1F12-41DD-A4FA-3D43DCC964D7}" presName="childShape" presStyleCnt="0"/>
      <dgm:spPr/>
    </dgm:pt>
    <dgm:pt modelId="{048E9E83-0C86-4DDA-9501-134DCBB207CF}" type="pres">
      <dgm:prSet presAssocID="{466939A7-3365-4DB6-B261-4232CF931B2D}" presName="Name13" presStyleLbl="parChTrans1D2" presStyleIdx="2" presStyleCnt="4"/>
      <dgm:spPr/>
      <dgm:t>
        <a:bodyPr/>
        <a:lstStyle/>
        <a:p>
          <a:endParaRPr lang="en-US"/>
        </a:p>
      </dgm:t>
    </dgm:pt>
    <dgm:pt modelId="{898ADAC1-7BE0-4704-AF27-1D2089372552}" type="pres">
      <dgm:prSet presAssocID="{812BE3EC-E605-44BC-AE8B-0EFE62DD2F1B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DC05A8-BCC2-4CF7-86D3-4DD8382AECB9}" type="pres">
      <dgm:prSet presAssocID="{FD51D66B-0ACD-4C70-9CFD-83AD9323DE13}" presName="Name13" presStyleLbl="parChTrans1D2" presStyleIdx="3" presStyleCnt="4"/>
      <dgm:spPr/>
      <dgm:t>
        <a:bodyPr/>
        <a:lstStyle/>
        <a:p>
          <a:endParaRPr lang="en-US"/>
        </a:p>
      </dgm:t>
    </dgm:pt>
    <dgm:pt modelId="{3B6CFEAD-027A-42E4-AF9B-B0320D34D259}" type="pres">
      <dgm:prSet presAssocID="{91E63553-A422-4E56-8C00-0BC374F8EA12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3602B6-FE86-488F-B539-0AF70A746E17}" type="presOf" srcId="{09579187-8802-4319-8E9E-218CFC10A4CD}" destId="{4FF33BF8-EF77-4471-A524-86F4B110BFE0}" srcOrd="0" destOrd="0" presId="urn:microsoft.com/office/officeart/2005/8/layout/hierarchy3"/>
    <dgm:cxn modelId="{FD33A4DC-1DC0-42F4-BFC0-E5B0AD469354}" srcId="{29ED1854-51C3-4878-9185-94CDE0B6AFB8}" destId="{09579187-8802-4319-8E9E-218CFC10A4CD}" srcOrd="0" destOrd="0" parTransId="{8159C3F2-9E50-401F-AA8D-B368A2D6E9FD}" sibTransId="{64CC9876-9BED-4A5F-A2C5-ABBD41E36057}"/>
    <dgm:cxn modelId="{B0B42426-C62C-4C02-BA82-4A8779AED69B}" type="presOf" srcId="{35750936-ACE8-452D-9A51-1D50ED9B1AD7}" destId="{467DAC72-7ED8-4303-8B82-B534739461BE}" srcOrd="0" destOrd="0" presId="urn:microsoft.com/office/officeart/2005/8/layout/hierarchy3"/>
    <dgm:cxn modelId="{6C762A64-5670-44F1-9D25-9429C89F6CC5}" srcId="{CA948EBD-1F12-41DD-A4FA-3D43DCC964D7}" destId="{812BE3EC-E605-44BC-AE8B-0EFE62DD2F1B}" srcOrd="0" destOrd="0" parTransId="{466939A7-3365-4DB6-B261-4232CF931B2D}" sibTransId="{3B3C3861-AEC2-4C21-A780-12475F697270}"/>
    <dgm:cxn modelId="{B6E7116A-C9C9-4703-BE2B-80AE853F8B68}" srcId="{35750936-ACE8-452D-9A51-1D50ED9B1AD7}" destId="{CA948EBD-1F12-41DD-A4FA-3D43DCC964D7}" srcOrd="1" destOrd="0" parTransId="{3EA8A28D-5B85-4CD8-B04D-2F679A77A17F}" sibTransId="{5305B33F-4BFC-43E5-9B44-38A11D459E88}"/>
    <dgm:cxn modelId="{CC532AED-CA4A-40C9-8986-A6833368E241}" type="presOf" srcId="{29ED1854-51C3-4878-9185-94CDE0B6AFB8}" destId="{CE5E16E6-1917-4EB4-BF00-DDE157F748F5}" srcOrd="1" destOrd="0" presId="urn:microsoft.com/office/officeart/2005/8/layout/hierarchy3"/>
    <dgm:cxn modelId="{CBB16BF1-8E1D-45A3-B0C0-784B6DEC9728}" type="presOf" srcId="{CA948EBD-1F12-41DD-A4FA-3D43DCC964D7}" destId="{81D026C0-D976-41B4-8A83-04896B7D573F}" srcOrd="1" destOrd="0" presId="urn:microsoft.com/office/officeart/2005/8/layout/hierarchy3"/>
    <dgm:cxn modelId="{0DFFCC9B-D1DF-4EA7-A0E7-BA5281C5CA9C}" srcId="{35750936-ACE8-452D-9A51-1D50ED9B1AD7}" destId="{29ED1854-51C3-4878-9185-94CDE0B6AFB8}" srcOrd="0" destOrd="0" parTransId="{F4936C4C-2F97-4C98-BB4E-BA11D9AA8D94}" sibTransId="{D6BD226E-9D38-49A8-8477-4F4F54734B2E}"/>
    <dgm:cxn modelId="{9E50C976-5623-4573-A586-9ED1F6F64439}" type="presOf" srcId="{91E63553-A422-4E56-8C00-0BC374F8EA12}" destId="{3B6CFEAD-027A-42E4-AF9B-B0320D34D259}" srcOrd="0" destOrd="0" presId="urn:microsoft.com/office/officeart/2005/8/layout/hierarchy3"/>
    <dgm:cxn modelId="{FEC15C59-F652-4872-B541-D4AB4375CDB7}" type="presOf" srcId="{812BE3EC-E605-44BC-AE8B-0EFE62DD2F1B}" destId="{898ADAC1-7BE0-4704-AF27-1D2089372552}" srcOrd="0" destOrd="0" presId="urn:microsoft.com/office/officeart/2005/8/layout/hierarchy3"/>
    <dgm:cxn modelId="{309E3D78-AC2E-4B4E-89A3-5273DCE41F7E}" type="presOf" srcId="{8159C3F2-9E50-401F-AA8D-B368A2D6E9FD}" destId="{8A36446B-F786-40FC-9277-EFA15603C2CE}" srcOrd="0" destOrd="0" presId="urn:microsoft.com/office/officeart/2005/8/layout/hierarchy3"/>
    <dgm:cxn modelId="{51504217-E91B-449E-A667-9C435D0B9E30}" type="presOf" srcId="{38FD2581-CA72-40DC-8FAB-959087AB98AA}" destId="{4C7AADB4-E3C8-4054-9513-ABE10A3EBDE2}" srcOrd="0" destOrd="0" presId="urn:microsoft.com/office/officeart/2005/8/layout/hierarchy3"/>
    <dgm:cxn modelId="{3F32CC93-BC19-43E3-B567-71AC40D2B83E}" srcId="{CA948EBD-1F12-41DD-A4FA-3D43DCC964D7}" destId="{91E63553-A422-4E56-8C00-0BC374F8EA12}" srcOrd="1" destOrd="0" parTransId="{FD51D66B-0ACD-4C70-9CFD-83AD9323DE13}" sibTransId="{8F07C4FB-EECA-49B2-A2EB-98D4CF557BE3}"/>
    <dgm:cxn modelId="{5986FA70-43B0-4AB8-9A00-B56E39F4C5ED}" srcId="{29ED1854-51C3-4878-9185-94CDE0B6AFB8}" destId="{8E0D6C5F-E0EF-4A9F-9233-840E9A50A106}" srcOrd="1" destOrd="0" parTransId="{38FD2581-CA72-40DC-8FAB-959087AB98AA}" sibTransId="{DD663C8F-E428-4E34-973B-2D032D91E7E5}"/>
    <dgm:cxn modelId="{224E36C1-5645-4999-8346-49EF75B72FAF}" type="presOf" srcId="{466939A7-3365-4DB6-B261-4232CF931B2D}" destId="{048E9E83-0C86-4DDA-9501-134DCBB207CF}" srcOrd="0" destOrd="0" presId="urn:microsoft.com/office/officeart/2005/8/layout/hierarchy3"/>
    <dgm:cxn modelId="{E6BA2C40-62AA-49D6-B7C4-4F0E56F42161}" type="presOf" srcId="{29ED1854-51C3-4878-9185-94CDE0B6AFB8}" destId="{6B9030B1-08FA-4523-BBBE-A5D24A16166A}" srcOrd="0" destOrd="0" presId="urn:microsoft.com/office/officeart/2005/8/layout/hierarchy3"/>
    <dgm:cxn modelId="{CF221E1E-8815-49C0-8B62-0391926F781B}" type="presOf" srcId="{CA948EBD-1F12-41DD-A4FA-3D43DCC964D7}" destId="{DD4B869B-66BE-4688-A6D7-CD3401DAE9EB}" srcOrd="0" destOrd="0" presId="urn:microsoft.com/office/officeart/2005/8/layout/hierarchy3"/>
    <dgm:cxn modelId="{82406E8F-B929-4D64-909A-F32CD125020C}" type="presOf" srcId="{8E0D6C5F-E0EF-4A9F-9233-840E9A50A106}" destId="{98CB49B3-09E3-4276-8466-CC6DB93E0D91}" srcOrd="0" destOrd="0" presId="urn:microsoft.com/office/officeart/2005/8/layout/hierarchy3"/>
    <dgm:cxn modelId="{44474B6C-8268-4D1F-A0C5-7C783A9BB5FF}" type="presOf" srcId="{FD51D66B-0ACD-4C70-9CFD-83AD9323DE13}" destId="{7BDC05A8-BCC2-4CF7-86D3-4DD8382AECB9}" srcOrd="0" destOrd="0" presId="urn:microsoft.com/office/officeart/2005/8/layout/hierarchy3"/>
    <dgm:cxn modelId="{C1FED840-CE7A-4D83-87F9-6D26D6EDF159}" type="presParOf" srcId="{467DAC72-7ED8-4303-8B82-B534739461BE}" destId="{C24F95CE-7162-4E84-AA33-FE405AC1E387}" srcOrd="0" destOrd="0" presId="urn:microsoft.com/office/officeart/2005/8/layout/hierarchy3"/>
    <dgm:cxn modelId="{0673B2CB-2F6F-4E18-B66A-B546748ADCD9}" type="presParOf" srcId="{C24F95CE-7162-4E84-AA33-FE405AC1E387}" destId="{CD89F89C-7571-4109-98C9-E875A9BD3750}" srcOrd="0" destOrd="0" presId="urn:microsoft.com/office/officeart/2005/8/layout/hierarchy3"/>
    <dgm:cxn modelId="{E82A5745-A733-49EC-8507-E0DF59286924}" type="presParOf" srcId="{CD89F89C-7571-4109-98C9-E875A9BD3750}" destId="{6B9030B1-08FA-4523-BBBE-A5D24A16166A}" srcOrd="0" destOrd="0" presId="urn:microsoft.com/office/officeart/2005/8/layout/hierarchy3"/>
    <dgm:cxn modelId="{30179D23-353E-4598-8239-D8D32E8AFA73}" type="presParOf" srcId="{CD89F89C-7571-4109-98C9-E875A9BD3750}" destId="{CE5E16E6-1917-4EB4-BF00-DDE157F748F5}" srcOrd="1" destOrd="0" presId="urn:microsoft.com/office/officeart/2005/8/layout/hierarchy3"/>
    <dgm:cxn modelId="{5055B70D-7A19-451E-BDF2-61ABF4D1515B}" type="presParOf" srcId="{C24F95CE-7162-4E84-AA33-FE405AC1E387}" destId="{DFC39DCA-18C6-4FCC-8D3A-72FC8DECD023}" srcOrd="1" destOrd="0" presId="urn:microsoft.com/office/officeart/2005/8/layout/hierarchy3"/>
    <dgm:cxn modelId="{37CA58CA-D9C1-42E6-B6F5-8E919858AA30}" type="presParOf" srcId="{DFC39DCA-18C6-4FCC-8D3A-72FC8DECD023}" destId="{8A36446B-F786-40FC-9277-EFA15603C2CE}" srcOrd="0" destOrd="0" presId="urn:microsoft.com/office/officeart/2005/8/layout/hierarchy3"/>
    <dgm:cxn modelId="{875AE859-6816-4C06-9EC1-28A26B3E1C25}" type="presParOf" srcId="{DFC39DCA-18C6-4FCC-8D3A-72FC8DECD023}" destId="{4FF33BF8-EF77-4471-A524-86F4B110BFE0}" srcOrd="1" destOrd="0" presId="urn:microsoft.com/office/officeart/2005/8/layout/hierarchy3"/>
    <dgm:cxn modelId="{12B0DEC0-4D5C-4E75-9DF5-B8A2A8F1D875}" type="presParOf" srcId="{DFC39DCA-18C6-4FCC-8D3A-72FC8DECD023}" destId="{4C7AADB4-E3C8-4054-9513-ABE10A3EBDE2}" srcOrd="2" destOrd="0" presId="urn:microsoft.com/office/officeart/2005/8/layout/hierarchy3"/>
    <dgm:cxn modelId="{1CA8C3BA-4F46-47F6-AE5E-F78915D80B8D}" type="presParOf" srcId="{DFC39DCA-18C6-4FCC-8D3A-72FC8DECD023}" destId="{98CB49B3-09E3-4276-8466-CC6DB93E0D91}" srcOrd="3" destOrd="0" presId="urn:microsoft.com/office/officeart/2005/8/layout/hierarchy3"/>
    <dgm:cxn modelId="{07EE34A4-8A73-4A77-8C07-EEB2B58B67AD}" type="presParOf" srcId="{467DAC72-7ED8-4303-8B82-B534739461BE}" destId="{E0DA62F2-F360-4DDB-9DEA-48A6B1640593}" srcOrd="1" destOrd="0" presId="urn:microsoft.com/office/officeart/2005/8/layout/hierarchy3"/>
    <dgm:cxn modelId="{A6CF7E63-0288-45AC-802E-58D04BFA3669}" type="presParOf" srcId="{E0DA62F2-F360-4DDB-9DEA-48A6B1640593}" destId="{8495147F-9F7B-446B-9033-B937AB00F86F}" srcOrd="0" destOrd="0" presId="urn:microsoft.com/office/officeart/2005/8/layout/hierarchy3"/>
    <dgm:cxn modelId="{C4460D57-8E50-41B1-B422-F59057C372EC}" type="presParOf" srcId="{8495147F-9F7B-446B-9033-B937AB00F86F}" destId="{DD4B869B-66BE-4688-A6D7-CD3401DAE9EB}" srcOrd="0" destOrd="0" presId="urn:microsoft.com/office/officeart/2005/8/layout/hierarchy3"/>
    <dgm:cxn modelId="{D1E2225C-38E7-4A8A-9959-12229DF3500D}" type="presParOf" srcId="{8495147F-9F7B-446B-9033-B937AB00F86F}" destId="{81D026C0-D976-41B4-8A83-04896B7D573F}" srcOrd="1" destOrd="0" presId="urn:microsoft.com/office/officeart/2005/8/layout/hierarchy3"/>
    <dgm:cxn modelId="{D3306D29-9A63-4F21-9041-093C7D3CCE12}" type="presParOf" srcId="{E0DA62F2-F360-4DDB-9DEA-48A6B1640593}" destId="{53DEBDC0-93C6-4FD6-BF4E-49962761A6CB}" srcOrd="1" destOrd="0" presId="urn:microsoft.com/office/officeart/2005/8/layout/hierarchy3"/>
    <dgm:cxn modelId="{BDAFB00F-FFC9-42E5-8A12-E552E1E1C9E4}" type="presParOf" srcId="{53DEBDC0-93C6-4FD6-BF4E-49962761A6CB}" destId="{048E9E83-0C86-4DDA-9501-134DCBB207CF}" srcOrd="0" destOrd="0" presId="urn:microsoft.com/office/officeart/2005/8/layout/hierarchy3"/>
    <dgm:cxn modelId="{08C95DF2-A559-4C63-A2DD-5EABC395E3B2}" type="presParOf" srcId="{53DEBDC0-93C6-4FD6-BF4E-49962761A6CB}" destId="{898ADAC1-7BE0-4704-AF27-1D2089372552}" srcOrd="1" destOrd="0" presId="urn:microsoft.com/office/officeart/2005/8/layout/hierarchy3"/>
    <dgm:cxn modelId="{314F7C29-2E4A-4607-AD6C-00A42AA86BBE}" type="presParOf" srcId="{53DEBDC0-93C6-4FD6-BF4E-49962761A6CB}" destId="{7BDC05A8-BCC2-4CF7-86D3-4DD8382AECB9}" srcOrd="2" destOrd="0" presId="urn:microsoft.com/office/officeart/2005/8/layout/hierarchy3"/>
    <dgm:cxn modelId="{D772C2B6-B480-4575-8E56-586D671E5ED2}" type="presParOf" srcId="{53DEBDC0-93C6-4FD6-BF4E-49962761A6CB}" destId="{3B6CFEAD-027A-42E4-AF9B-B0320D34D259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750936-ACE8-452D-9A51-1D50ED9B1AD7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ED1854-51C3-4878-9185-94CDE0B6AFB8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tx1"/>
              </a:solidFill>
            </a:rPr>
            <a:t>Qualitative </a:t>
          </a:r>
        </a:p>
        <a:p>
          <a:r>
            <a:rPr lang="en-US" sz="3200" b="1" dirty="0" smtClean="0">
              <a:solidFill>
                <a:schemeClr val="tx1"/>
              </a:solidFill>
            </a:rPr>
            <a:t>(categorical)</a:t>
          </a:r>
          <a:endParaRPr lang="en-US" sz="3200" b="1" dirty="0">
            <a:solidFill>
              <a:schemeClr val="tx1"/>
            </a:solidFill>
          </a:endParaRPr>
        </a:p>
      </dgm:t>
    </dgm:pt>
    <dgm:pt modelId="{F4936C4C-2F97-4C98-BB4E-BA11D9AA8D94}" type="parTrans" cxnId="{0DFFCC9B-D1DF-4EA7-A0E7-BA5281C5CA9C}">
      <dgm:prSet/>
      <dgm:spPr/>
      <dgm:t>
        <a:bodyPr/>
        <a:lstStyle/>
        <a:p>
          <a:endParaRPr lang="en-US"/>
        </a:p>
      </dgm:t>
    </dgm:pt>
    <dgm:pt modelId="{D6BD226E-9D38-49A8-8477-4F4F54734B2E}" type="sibTrans" cxnId="{0DFFCC9B-D1DF-4EA7-A0E7-BA5281C5CA9C}">
      <dgm:prSet/>
      <dgm:spPr/>
      <dgm:t>
        <a:bodyPr/>
        <a:lstStyle/>
        <a:p>
          <a:endParaRPr lang="en-US"/>
        </a:p>
      </dgm:t>
    </dgm:pt>
    <dgm:pt modelId="{09579187-8802-4319-8E9E-218CFC10A4CD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Nominal</a:t>
          </a:r>
          <a:endParaRPr lang="en-US" dirty="0"/>
        </a:p>
      </dgm:t>
    </dgm:pt>
    <dgm:pt modelId="{8159C3F2-9E50-401F-AA8D-B368A2D6E9FD}" type="parTrans" cxnId="{FD33A4DC-1DC0-42F4-BFC0-E5B0AD469354}">
      <dgm:prSet/>
      <dgm:spPr/>
      <dgm:t>
        <a:bodyPr/>
        <a:lstStyle/>
        <a:p>
          <a:endParaRPr lang="en-US"/>
        </a:p>
      </dgm:t>
    </dgm:pt>
    <dgm:pt modelId="{64CC9876-9BED-4A5F-A2C5-ABBD41E36057}" type="sibTrans" cxnId="{FD33A4DC-1DC0-42F4-BFC0-E5B0AD469354}">
      <dgm:prSet/>
      <dgm:spPr/>
      <dgm:t>
        <a:bodyPr/>
        <a:lstStyle/>
        <a:p>
          <a:endParaRPr lang="en-US"/>
        </a:p>
      </dgm:t>
    </dgm:pt>
    <dgm:pt modelId="{8E0D6C5F-E0EF-4A9F-9233-840E9A50A106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Ordinal</a:t>
          </a:r>
          <a:endParaRPr lang="en-US" dirty="0"/>
        </a:p>
      </dgm:t>
    </dgm:pt>
    <dgm:pt modelId="{38FD2581-CA72-40DC-8FAB-959087AB98AA}" type="parTrans" cxnId="{5986FA70-43B0-4AB8-9A00-B56E39F4C5ED}">
      <dgm:prSet/>
      <dgm:spPr/>
      <dgm:t>
        <a:bodyPr/>
        <a:lstStyle/>
        <a:p>
          <a:endParaRPr lang="en-US"/>
        </a:p>
      </dgm:t>
    </dgm:pt>
    <dgm:pt modelId="{DD663C8F-E428-4E34-973B-2D032D91E7E5}" type="sibTrans" cxnId="{5986FA70-43B0-4AB8-9A00-B56E39F4C5ED}">
      <dgm:prSet/>
      <dgm:spPr/>
      <dgm:t>
        <a:bodyPr/>
        <a:lstStyle/>
        <a:p>
          <a:endParaRPr lang="en-US"/>
        </a:p>
      </dgm:t>
    </dgm:pt>
    <dgm:pt modelId="{CA948EBD-1F12-41DD-A4FA-3D43DCC964D7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>
                  <a:lumMod val="50000"/>
                </a:schemeClr>
              </a:solidFill>
            </a:rPr>
            <a:t>Quantitative (numerical)</a:t>
          </a:r>
          <a:endParaRPr lang="en-US" b="1" dirty="0">
            <a:solidFill>
              <a:schemeClr val="bg1">
                <a:lumMod val="50000"/>
              </a:schemeClr>
            </a:solidFill>
          </a:endParaRPr>
        </a:p>
      </dgm:t>
    </dgm:pt>
    <dgm:pt modelId="{3EA8A28D-5B85-4CD8-B04D-2F679A77A17F}" type="parTrans" cxnId="{B6E7116A-C9C9-4703-BE2B-80AE853F8B68}">
      <dgm:prSet/>
      <dgm:spPr/>
      <dgm:t>
        <a:bodyPr/>
        <a:lstStyle/>
        <a:p>
          <a:endParaRPr lang="en-US"/>
        </a:p>
      </dgm:t>
    </dgm:pt>
    <dgm:pt modelId="{5305B33F-4BFC-43E5-9B44-38A11D459E88}" type="sibTrans" cxnId="{B6E7116A-C9C9-4703-BE2B-80AE853F8B68}">
      <dgm:prSet/>
      <dgm:spPr/>
      <dgm:t>
        <a:bodyPr/>
        <a:lstStyle/>
        <a:p>
          <a:endParaRPr lang="en-US"/>
        </a:p>
      </dgm:t>
    </dgm:pt>
    <dgm:pt modelId="{812BE3EC-E605-44BC-AE8B-0EFE62DD2F1B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>
                  <a:lumMod val="50000"/>
                </a:schemeClr>
              </a:solidFill>
            </a:rPr>
            <a:t>Discrete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466939A7-3365-4DB6-B261-4232CF931B2D}" type="parTrans" cxnId="{6C762A64-5670-44F1-9D25-9429C89F6CC5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3B3C3861-AEC2-4C21-A780-12475F697270}" type="sibTrans" cxnId="{6C762A64-5670-44F1-9D25-9429C89F6CC5}">
      <dgm:prSet/>
      <dgm:spPr/>
      <dgm:t>
        <a:bodyPr/>
        <a:lstStyle/>
        <a:p>
          <a:endParaRPr lang="en-US"/>
        </a:p>
      </dgm:t>
    </dgm:pt>
    <dgm:pt modelId="{91E63553-A422-4E56-8C00-0BC374F8EA12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>
                  <a:lumMod val="50000"/>
                </a:schemeClr>
              </a:solidFill>
            </a:rPr>
            <a:t>Continuous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FD51D66B-0ACD-4C70-9CFD-83AD9323DE13}" type="parTrans" cxnId="{3F32CC93-BC19-43E3-B567-71AC40D2B83E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8F07C4FB-EECA-49B2-A2EB-98D4CF557BE3}" type="sibTrans" cxnId="{3F32CC93-BC19-43E3-B567-71AC40D2B83E}">
      <dgm:prSet/>
      <dgm:spPr/>
      <dgm:t>
        <a:bodyPr/>
        <a:lstStyle/>
        <a:p>
          <a:endParaRPr lang="en-US"/>
        </a:p>
      </dgm:t>
    </dgm:pt>
    <dgm:pt modelId="{467DAC72-7ED8-4303-8B82-B534739461BE}" type="pres">
      <dgm:prSet presAssocID="{35750936-ACE8-452D-9A51-1D50ED9B1AD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24F95CE-7162-4E84-AA33-FE405AC1E387}" type="pres">
      <dgm:prSet presAssocID="{29ED1854-51C3-4878-9185-94CDE0B6AFB8}" presName="root" presStyleCnt="0"/>
      <dgm:spPr/>
    </dgm:pt>
    <dgm:pt modelId="{CD89F89C-7571-4109-98C9-E875A9BD3750}" type="pres">
      <dgm:prSet presAssocID="{29ED1854-51C3-4878-9185-94CDE0B6AFB8}" presName="rootComposite" presStyleCnt="0"/>
      <dgm:spPr/>
    </dgm:pt>
    <dgm:pt modelId="{6B9030B1-08FA-4523-BBBE-A5D24A16166A}" type="pres">
      <dgm:prSet presAssocID="{29ED1854-51C3-4878-9185-94CDE0B6AFB8}" presName="rootText" presStyleLbl="node1" presStyleIdx="0" presStyleCnt="2"/>
      <dgm:spPr/>
      <dgm:t>
        <a:bodyPr/>
        <a:lstStyle/>
        <a:p>
          <a:endParaRPr lang="en-US"/>
        </a:p>
      </dgm:t>
    </dgm:pt>
    <dgm:pt modelId="{CE5E16E6-1917-4EB4-BF00-DDE157F748F5}" type="pres">
      <dgm:prSet presAssocID="{29ED1854-51C3-4878-9185-94CDE0B6AFB8}" presName="rootConnector" presStyleLbl="node1" presStyleIdx="0" presStyleCnt="2"/>
      <dgm:spPr/>
      <dgm:t>
        <a:bodyPr/>
        <a:lstStyle/>
        <a:p>
          <a:endParaRPr lang="en-US"/>
        </a:p>
      </dgm:t>
    </dgm:pt>
    <dgm:pt modelId="{DFC39DCA-18C6-4FCC-8D3A-72FC8DECD023}" type="pres">
      <dgm:prSet presAssocID="{29ED1854-51C3-4878-9185-94CDE0B6AFB8}" presName="childShape" presStyleCnt="0"/>
      <dgm:spPr/>
    </dgm:pt>
    <dgm:pt modelId="{8A36446B-F786-40FC-9277-EFA15603C2CE}" type="pres">
      <dgm:prSet presAssocID="{8159C3F2-9E50-401F-AA8D-B368A2D6E9FD}" presName="Name13" presStyleLbl="parChTrans1D2" presStyleIdx="0" presStyleCnt="4"/>
      <dgm:spPr/>
      <dgm:t>
        <a:bodyPr/>
        <a:lstStyle/>
        <a:p>
          <a:endParaRPr lang="en-US"/>
        </a:p>
      </dgm:t>
    </dgm:pt>
    <dgm:pt modelId="{4FF33BF8-EF77-4471-A524-86F4B110BFE0}" type="pres">
      <dgm:prSet presAssocID="{09579187-8802-4319-8E9E-218CFC10A4CD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7AADB4-E3C8-4054-9513-ABE10A3EBDE2}" type="pres">
      <dgm:prSet presAssocID="{38FD2581-CA72-40DC-8FAB-959087AB98AA}" presName="Name13" presStyleLbl="parChTrans1D2" presStyleIdx="1" presStyleCnt="4"/>
      <dgm:spPr/>
      <dgm:t>
        <a:bodyPr/>
        <a:lstStyle/>
        <a:p>
          <a:endParaRPr lang="en-US"/>
        </a:p>
      </dgm:t>
    </dgm:pt>
    <dgm:pt modelId="{98CB49B3-09E3-4276-8466-CC6DB93E0D91}" type="pres">
      <dgm:prSet presAssocID="{8E0D6C5F-E0EF-4A9F-9233-840E9A50A106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DA62F2-F360-4DDB-9DEA-48A6B1640593}" type="pres">
      <dgm:prSet presAssocID="{CA948EBD-1F12-41DD-A4FA-3D43DCC964D7}" presName="root" presStyleCnt="0"/>
      <dgm:spPr/>
    </dgm:pt>
    <dgm:pt modelId="{8495147F-9F7B-446B-9033-B937AB00F86F}" type="pres">
      <dgm:prSet presAssocID="{CA948EBD-1F12-41DD-A4FA-3D43DCC964D7}" presName="rootComposite" presStyleCnt="0"/>
      <dgm:spPr/>
    </dgm:pt>
    <dgm:pt modelId="{DD4B869B-66BE-4688-A6D7-CD3401DAE9EB}" type="pres">
      <dgm:prSet presAssocID="{CA948EBD-1F12-41DD-A4FA-3D43DCC964D7}" presName="rootText" presStyleLbl="node1" presStyleIdx="1" presStyleCnt="2"/>
      <dgm:spPr/>
      <dgm:t>
        <a:bodyPr/>
        <a:lstStyle/>
        <a:p>
          <a:endParaRPr lang="en-US"/>
        </a:p>
      </dgm:t>
    </dgm:pt>
    <dgm:pt modelId="{81D026C0-D976-41B4-8A83-04896B7D573F}" type="pres">
      <dgm:prSet presAssocID="{CA948EBD-1F12-41DD-A4FA-3D43DCC964D7}" presName="rootConnector" presStyleLbl="node1" presStyleIdx="1" presStyleCnt="2"/>
      <dgm:spPr/>
      <dgm:t>
        <a:bodyPr/>
        <a:lstStyle/>
        <a:p>
          <a:endParaRPr lang="en-US"/>
        </a:p>
      </dgm:t>
    </dgm:pt>
    <dgm:pt modelId="{53DEBDC0-93C6-4FD6-BF4E-49962761A6CB}" type="pres">
      <dgm:prSet presAssocID="{CA948EBD-1F12-41DD-A4FA-3D43DCC964D7}" presName="childShape" presStyleCnt="0"/>
      <dgm:spPr/>
    </dgm:pt>
    <dgm:pt modelId="{048E9E83-0C86-4DDA-9501-134DCBB207CF}" type="pres">
      <dgm:prSet presAssocID="{466939A7-3365-4DB6-B261-4232CF931B2D}" presName="Name13" presStyleLbl="parChTrans1D2" presStyleIdx="2" presStyleCnt="4"/>
      <dgm:spPr/>
      <dgm:t>
        <a:bodyPr/>
        <a:lstStyle/>
        <a:p>
          <a:endParaRPr lang="en-US"/>
        </a:p>
      </dgm:t>
    </dgm:pt>
    <dgm:pt modelId="{898ADAC1-7BE0-4704-AF27-1D2089372552}" type="pres">
      <dgm:prSet presAssocID="{812BE3EC-E605-44BC-AE8B-0EFE62DD2F1B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DC05A8-BCC2-4CF7-86D3-4DD8382AECB9}" type="pres">
      <dgm:prSet presAssocID="{FD51D66B-0ACD-4C70-9CFD-83AD9323DE13}" presName="Name13" presStyleLbl="parChTrans1D2" presStyleIdx="3" presStyleCnt="4"/>
      <dgm:spPr/>
      <dgm:t>
        <a:bodyPr/>
        <a:lstStyle/>
        <a:p>
          <a:endParaRPr lang="en-US"/>
        </a:p>
      </dgm:t>
    </dgm:pt>
    <dgm:pt modelId="{3B6CFEAD-027A-42E4-AF9B-B0320D34D259}" type="pres">
      <dgm:prSet presAssocID="{91E63553-A422-4E56-8C00-0BC374F8EA12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DB17BA-2738-4400-8C2C-F327565A12BF}" type="presOf" srcId="{91E63553-A422-4E56-8C00-0BC374F8EA12}" destId="{3B6CFEAD-027A-42E4-AF9B-B0320D34D259}" srcOrd="0" destOrd="0" presId="urn:microsoft.com/office/officeart/2005/8/layout/hierarchy3"/>
    <dgm:cxn modelId="{223A4304-46AF-4E9B-973F-16AF30C85EBC}" type="presOf" srcId="{29ED1854-51C3-4878-9185-94CDE0B6AFB8}" destId="{CE5E16E6-1917-4EB4-BF00-DDE157F748F5}" srcOrd="1" destOrd="0" presId="urn:microsoft.com/office/officeart/2005/8/layout/hierarchy3"/>
    <dgm:cxn modelId="{11535B21-88EE-4436-BF59-BC4E27CB21E1}" type="presOf" srcId="{CA948EBD-1F12-41DD-A4FA-3D43DCC964D7}" destId="{81D026C0-D976-41B4-8A83-04896B7D573F}" srcOrd="1" destOrd="0" presId="urn:microsoft.com/office/officeart/2005/8/layout/hierarchy3"/>
    <dgm:cxn modelId="{668710B8-AB23-4CAD-A619-A0DD12A81E02}" type="presOf" srcId="{812BE3EC-E605-44BC-AE8B-0EFE62DD2F1B}" destId="{898ADAC1-7BE0-4704-AF27-1D2089372552}" srcOrd="0" destOrd="0" presId="urn:microsoft.com/office/officeart/2005/8/layout/hierarchy3"/>
    <dgm:cxn modelId="{CDFF4E5D-088B-4759-BCD9-C5C575001D53}" type="presOf" srcId="{29ED1854-51C3-4878-9185-94CDE0B6AFB8}" destId="{6B9030B1-08FA-4523-BBBE-A5D24A16166A}" srcOrd="0" destOrd="0" presId="urn:microsoft.com/office/officeart/2005/8/layout/hierarchy3"/>
    <dgm:cxn modelId="{FD33A4DC-1DC0-42F4-BFC0-E5B0AD469354}" srcId="{29ED1854-51C3-4878-9185-94CDE0B6AFB8}" destId="{09579187-8802-4319-8E9E-218CFC10A4CD}" srcOrd="0" destOrd="0" parTransId="{8159C3F2-9E50-401F-AA8D-B368A2D6E9FD}" sibTransId="{64CC9876-9BED-4A5F-A2C5-ABBD41E36057}"/>
    <dgm:cxn modelId="{07638B76-413D-4D46-89FE-38BA91201A1F}" type="presOf" srcId="{CA948EBD-1F12-41DD-A4FA-3D43DCC964D7}" destId="{DD4B869B-66BE-4688-A6D7-CD3401DAE9EB}" srcOrd="0" destOrd="0" presId="urn:microsoft.com/office/officeart/2005/8/layout/hierarchy3"/>
    <dgm:cxn modelId="{CCE30FF8-42EB-4758-8B59-08360DFC585F}" type="presOf" srcId="{FD51D66B-0ACD-4C70-9CFD-83AD9323DE13}" destId="{7BDC05A8-BCC2-4CF7-86D3-4DD8382AECB9}" srcOrd="0" destOrd="0" presId="urn:microsoft.com/office/officeart/2005/8/layout/hierarchy3"/>
    <dgm:cxn modelId="{6C762A64-5670-44F1-9D25-9429C89F6CC5}" srcId="{CA948EBD-1F12-41DD-A4FA-3D43DCC964D7}" destId="{812BE3EC-E605-44BC-AE8B-0EFE62DD2F1B}" srcOrd="0" destOrd="0" parTransId="{466939A7-3365-4DB6-B261-4232CF931B2D}" sibTransId="{3B3C3861-AEC2-4C21-A780-12475F697270}"/>
    <dgm:cxn modelId="{B6E7116A-C9C9-4703-BE2B-80AE853F8B68}" srcId="{35750936-ACE8-452D-9A51-1D50ED9B1AD7}" destId="{CA948EBD-1F12-41DD-A4FA-3D43DCC964D7}" srcOrd="1" destOrd="0" parTransId="{3EA8A28D-5B85-4CD8-B04D-2F679A77A17F}" sibTransId="{5305B33F-4BFC-43E5-9B44-38A11D459E88}"/>
    <dgm:cxn modelId="{0DFFCC9B-D1DF-4EA7-A0E7-BA5281C5CA9C}" srcId="{35750936-ACE8-452D-9A51-1D50ED9B1AD7}" destId="{29ED1854-51C3-4878-9185-94CDE0B6AFB8}" srcOrd="0" destOrd="0" parTransId="{F4936C4C-2F97-4C98-BB4E-BA11D9AA8D94}" sibTransId="{D6BD226E-9D38-49A8-8477-4F4F54734B2E}"/>
    <dgm:cxn modelId="{0B93F969-F12A-4F05-B321-3F0A88C4CCF0}" type="presOf" srcId="{09579187-8802-4319-8E9E-218CFC10A4CD}" destId="{4FF33BF8-EF77-4471-A524-86F4B110BFE0}" srcOrd="0" destOrd="0" presId="urn:microsoft.com/office/officeart/2005/8/layout/hierarchy3"/>
    <dgm:cxn modelId="{CEC52969-CB46-4BF9-887D-FA9108EB0AE3}" type="presOf" srcId="{38FD2581-CA72-40DC-8FAB-959087AB98AA}" destId="{4C7AADB4-E3C8-4054-9513-ABE10A3EBDE2}" srcOrd="0" destOrd="0" presId="urn:microsoft.com/office/officeart/2005/8/layout/hierarchy3"/>
    <dgm:cxn modelId="{891DD86B-C38F-48EE-B3D0-83A0A5F3494B}" type="presOf" srcId="{8159C3F2-9E50-401F-AA8D-B368A2D6E9FD}" destId="{8A36446B-F786-40FC-9277-EFA15603C2CE}" srcOrd="0" destOrd="0" presId="urn:microsoft.com/office/officeart/2005/8/layout/hierarchy3"/>
    <dgm:cxn modelId="{BC1773FF-BE04-43C8-A86C-6A53CE87D5C5}" type="presOf" srcId="{8E0D6C5F-E0EF-4A9F-9233-840E9A50A106}" destId="{98CB49B3-09E3-4276-8466-CC6DB93E0D91}" srcOrd="0" destOrd="0" presId="urn:microsoft.com/office/officeart/2005/8/layout/hierarchy3"/>
    <dgm:cxn modelId="{25AA9F64-7D6E-4B22-87C1-2BA8AF96B62F}" type="presOf" srcId="{466939A7-3365-4DB6-B261-4232CF931B2D}" destId="{048E9E83-0C86-4DDA-9501-134DCBB207CF}" srcOrd="0" destOrd="0" presId="urn:microsoft.com/office/officeart/2005/8/layout/hierarchy3"/>
    <dgm:cxn modelId="{3F32CC93-BC19-43E3-B567-71AC40D2B83E}" srcId="{CA948EBD-1F12-41DD-A4FA-3D43DCC964D7}" destId="{91E63553-A422-4E56-8C00-0BC374F8EA12}" srcOrd="1" destOrd="0" parTransId="{FD51D66B-0ACD-4C70-9CFD-83AD9323DE13}" sibTransId="{8F07C4FB-EECA-49B2-A2EB-98D4CF557BE3}"/>
    <dgm:cxn modelId="{3D35BB80-975E-4DC0-8061-0CA5C392E1E4}" type="presOf" srcId="{35750936-ACE8-452D-9A51-1D50ED9B1AD7}" destId="{467DAC72-7ED8-4303-8B82-B534739461BE}" srcOrd="0" destOrd="0" presId="urn:microsoft.com/office/officeart/2005/8/layout/hierarchy3"/>
    <dgm:cxn modelId="{5986FA70-43B0-4AB8-9A00-B56E39F4C5ED}" srcId="{29ED1854-51C3-4878-9185-94CDE0B6AFB8}" destId="{8E0D6C5F-E0EF-4A9F-9233-840E9A50A106}" srcOrd="1" destOrd="0" parTransId="{38FD2581-CA72-40DC-8FAB-959087AB98AA}" sibTransId="{DD663C8F-E428-4E34-973B-2D032D91E7E5}"/>
    <dgm:cxn modelId="{DD0C7850-E229-4CB9-AEEB-E819501B8B3A}" type="presParOf" srcId="{467DAC72-7ED8-4303-8B82-B534739461BE}" destId="{C24F95CE-7162-4E84-AA33-FE405AC1E387}" srcOrd="0" destOrd="0" presId="urn:microsoft.com/office/officeart/2005/8/layout/hierarchy3"/>
    <dgm:cxn modelId="{4F05808D-1882-4450-B4CD-6A237A83F501}" type="presParOf" srcId="{C24F95CE-7162-4E84-AA33-FE405AC1E387}" destId="{CD89F89C-7571-4109-98C9-E875A9BD3750}" srcOrd="0" destOrd="0" presId="urn:microsoft.com/office/officeart/2005/8/layout/hierarchy3"/>
    <dgm:cxn modelId="{C39F14E8-5E2D-413A-B000-15DEEC8C783E}" type="presParOf" srcId="{CD89F89C-7571-4109-98C9-E875A9BD3750}" destId="{6B9030B1-08FA-4523-BBBE-A5D24A16166A}" srcOrd="0" destOrd="0" presId="urn:microsoft.com/office/officeart/2005/8/layout/hierarchy3"/>
    <dgm:cxn modelId="{CFC94818-AA95-41BB-86FF-C6D829D30671}" type="presParOf" srcId="{CD89F89C-7571-4109-98C9-E875A9BD3750}" destId="{CE5E16E6-1917-4EB4-BF00-DDE157F748F5}" srcOrd="1" destOrd="0" presId="urn:microsoft.com/office/officeart/2005/8/layout/hierarchy3"/>
    <dgm:cxn modelId="{DBEE4739-4D05-401A-A53F-E88B810FBEEC}" type="presParOf" srcId="{C24F95CE-7162-4E84-AA33-FE405AC1E387}" destId="{DFC39DCA-18C6-4FCC-8D3A-72FC8DECD023}" srcOrd="1" destOrd="0" presId="urn:microsoft.com/office/officeart/2005/8/layout/hierarchy3"/>
    <dgm:cxn modelId="{FEB27C5A-7262-49B7-B791-370BBBA3A9F4}" type="presParOf" srcId="{DFC39DCA-18C6-4FCC-8D3A-72FC8DECD023}" destId="{8A36446B-F786-40FC-9277-EFA15603C2CE}" srcOrd="0" destOrd="0" presId="urn:microsoft.com/office/officeart/2005/8/layout/hierarchy3"/>
    <dgm:cxn modelId="{E2B27737-301A-4D25-B8E0-EFAB3B458960}" type="presParOf" srcId="{DFC39DCA-18C6-4FCC-8D3A-72FC8DECD023}" destId="{4FF33BF8-EF77-4471-A524-86F4B110BFE0}" srcOrd="1" destOrd="0" presId="urn:microsoft.com/office/officeart/2005/8/layout/hierarchy3"/>
    <dgm:cxn modelId="{BF4CDC4F-A3F8-401C-A0DB-5EE11D5F9075}" type="presParOf" srcId="{DFC39DCA-18C6-4FCC-8D3A-72FC8DECD023}" destId="{4C7AADB4-E3C8-4054-9513-ABE10A3EBDE2}" srcOrd="2" destOrd="0" presId="urn:microsoft.com/office/officeart/2005/8/layout/hierarchy3"/>
    <dgm:cxn modelId="{7D2202FB-C21E-4810-B65F-004E298351C9}" type="presParOf" srcId="{DFC39DCA-18C6-4FCC-8D3A-72FC8DECD023}" destId="{98CB49B3-09E3-4276-8466-CC6DB93E0D91}" srcOrd="3" destOrd="0" presId="urn:microsoft.com/office/officeart/2005/8/layout/hierarchy3"/>
    <dgm:cxn modelId="{57BBEDF9-92EC-43C0-AA3A-C7547CD71253}" type="presParOf" srcId="{467DAC72-7ED8-4303-8B82-B534739461BE}" destId="{E0DA62F2-F360-4DDB-9DEA-48A6B1640593}" srcOrd="1" destOrd="0" presId="urn:microsoft.com/office/officeart/2005/8/layout/hierarchy3"/>
    <dgm:cxn modelId="{D9C4D76F-A86D-442A-83A7-8EAC80BD2E09}" type="presParOf" srcId="{E0DA62F2-F360-4DDB-9DEA-48A6B1640593}" destId="{8495147F-9F7B-446B-9033-B937AB00F86F}" srcOrd="0" destOrd="0" presId="urn:microsoft.com/office/officeart/2005/8/layout/hierarchy3"/>
    <dgm:cxn modelId="{973B6E65-E233-403C-995C-C143DCB2B702}" type="presParOf" srcId="{8495147F-9F7B-446B-9033-B937AB00F86F}" destId="{DD4B869B-66BE-4688-A6D7-CD3401DAE9EB}" srcOrd="0" destOrd="0" presId="urn:microsoft.com/office/officeart/2005/8/layout/hierarchy3"/>
    <dgm:cxn modelId="{FEA1D9CB-35D5-4292-B8B7-6DCE51D82E62}" type="presParOf" srcId="{8495147F-9F7B-446B-9033-B937AB00F86F}" destId="{81D026C0-D976-41B4-8A83-04896B7D573F}" srcOrd="1" destOrd="0" presId="urn:microsoft.com/office/officeart/2005/8/layout/hierarchy3"/>
    <dgm:cxn modelId="{8E0910F1-69EF-4B3C-B053-5355F25696E6}" type="presParOf" srcId="{E0DA62F2-F360-4DDB-9DEA-48A6B1640593}" destId="{53DEBDC0-93C6-4FD6-BF4E-49962761A6CB}" srcOrd="1" destOrd="0" presId="urn:microsoft.com/office/officeart/2005/8/layout/hierarchy3"/>
    <dgm:cxn modelId="{4938B36D-1674-490D-9529-07EAA6528870}" type="presParOf" srcId="{53DEBDC0-93C6-4FD6-BF4E-49962761A6CB}" destId="{048E9E83-0C86-4DDA-9501-134DCBB207CF}" srcOrd="0" destOrd="0" presId="urn:microsoft.com/office/officeart/2005/8/layout/hierarchy3"/>
    <dgm:cxn modelId="{3F2C9C8B-659D-4DDD-9E29-FA1B6526A050}" type="presParOf" srcId="{53DEBDC0-93C6-4FD6-BF4E-49962761A6CB}" destId="{898ADAC1-7BE0-4704-AF27-1D2089372552}" srcOrd="1" destOrd="0" presId="urn:microsoft.com/office/officeart/2005/8/layout/hierarchy3"/>
    <dgm:cxn modelId="{0F8EA091-54E3-4CC8-A577-616F92438C33}" type="presParOf" srcId="{53DEBDC0-93C6-4FD6-BF4E-49962761A6CB}" destId="{7BDC05A8-BCC2-4CF7-86D3-4DD8382AECB9}" srcOrd="2" destOrd="0" presId="urn:microsoft.com/office/officeart/2005/8/layout/hierarchy3"/>
    <dgm:cxn modelId="{02093A82-432C-43C5-8EF7-047B92CC8446}" type="presParOf" srcId="{53DEBDC0-93C6-4FD6-BF4E-49962761A6CB}" destId="{3B6CFEAD-027A-42E4-AF9B-B0320D34D259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750936-ACE8-452D-9A51-1D50ED9B1AD7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ED1854-51C3-4878-9185-94CDE0B6AFB8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3200" b="1" dirty="0" smtClean="0">
              <a:solidFill>
                <a:schemeClr val="bg1">
                  <a:lumMod val="50000"/>
                </a:schemeClr>
              </a:solidFill>
            </a:rPr>
            <a:t>Qualitative </a:t>
          </a:r>
        </a:p>
        <a:p>
          <a:r>
            <a:rPr lang="en-US" sz="3200" b="1" dirty="0" smtClean="0">
              <a:solidFill>
                <a:schemeClr val="bg1">
                  <a:lumMod val="50000"/>
                </a:schemeClr>
              </a:solidFill>
            </a:rPr>
            <a:t>(categorical)</a:t>
          </a:r>
          <a:endParaRPr lang="en-US" sz="3200" b="1" dirty="0">
            <a:solidFill>
              <a:schemeClr val="bg1">
                <a:lumMod val="50000"/>
              </a:schemeClr>
            </a:solidFill>
          </a:endParaRPr>
        </a:p>
      </dgm:t>
    </dgm:pt>
    <dgm:pt modelId="{F4936C4C-2F97-4C98-BB4E-BA11D9AA8D94}" type="parTrans" cxnId="{0DFFCC9B-D1DF-4EA7-A0E7-BA5281C5CA9C}">
      <dgm:prSet/>
      <dgm:spPr/>
      <dgm:t>
        <a:bodyPr/>
        <a:lstStyle/>
        <a:p>
          <a:endParaRPr lang="en-US"/>
        </a:p>
      </dgm:t>
    </dgm:pt>
    <dgm:pt modelId="{D6BD226E-9D38-49A8-8477-4F4F54734B2E}" type="sibTrans" cxnId="{0DFFCC9B-D1DF-4EA7-A0E7-BA5281C5CA9C}">
      <dgm:prSet/>
      <dgm:spPr/>
      <dgm:t>
        <a:bodyPr/>
        <a:lstStyle/>
        <a:p>
          <a:endParaRPr lang="en-US"/>
        </a:p>
      </dgm:t>
    </dgm:pt>
    <dgm:pt modelId="{09579187-8802-4319-8E9E-218CFC10A4CD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>
                  <a:lumMod val="50000"/>
                </a:schemeClr>
              </a:solidFill>
            </a:rPr>
            <a:t>Nominal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8159C3F2-9E50-401F-AA8D-B368A2D6E9FD}" type="parTrans" cxnId="{FD33A4DC-1DC0-42F4-BFC0-E5B0AD469354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64CC9876-9BED-4A5F-A2C5-ABBD41E36057}" type="sibTrans" cxnId="{FD33A4DC-1DC0-42F4-BFC0-E5B0AD469354}">
      <dgm:prSet/>
      <dgm:spPr/>
      <dgm:t>
        <a:bodyPr/>
        <a:lstStyle/>
        <a:p>
          <a:endParaRPr lang="en-US"/>
        </a:p>
      </dgm:t>
    </dgm:pt>
    <dgm:pt modelId="{8E0D6C5F-E0EF-4A9F-9233-840E9A50A106}">
      <dgm:prSet phldrT="[Text]"/>
      <dgm:spPr>
        <a:solidFill>
          <a:schemeClr val="bg1">
            <a:lumMod val="8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>
                  <a:lumMod val="50000"/>
                </a:schemeClr>
              </a:solidFill>
            </a:rPr>
            <a:t>Ordinal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38FD2581-CA72-40DC-8FAB-959087AB98AA}" type="parTrans" cxnId="{5986FA70-43B0-4AB8-9A00-B56E39F4C5ED}">
      <dgm:prSet/>
      <dgm:spPr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DD663C8F-E428-4E34-973B-2D032D91E7E5}" type="sibTrans" cxnId="{5986FA70-43B0-4AB8-9A00-B56E39F4C5ED}">
      <dgm:prSet/>
      <dgm:spPr/>
      <dgm:t>
        <a:bodyPr/>
        <a:lstStyle/>
        <a:p>
          <a:endParaRPr lang="en-US"/>
        </a:p>
      </dgm:t>
    </dgm:pt>
    <dgm:pt modelId="{CA948EBD-1F12-41DD-A4FA-3D43DCC964D7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Quantitative (numerical)</a:t>
          </a:r>
          <a:endParaRPr lang="en-US" b="1" dirty="0">
            <a:solidFill>
              <a:schemeClr val="tx1"/>
            </a:solidFill>
          </a:endParaRPr>
        </a:p>
      </dgm:t>
    </dgm:pt>
    <dgm:pt modelId="{3EA8A28D-5B85-4CD8-B04D-2F679A77A17F}" type="parTrans" cxnId="{B6E7116A-C9C9-4703-BE2B-80AE853F8B68}">
      <dgm:prSet/>
      <dgm:spPr/>
      <dgm:t>
        <a:bodyPr/>
        <a:lstStyle/>
        <a:p>
          <a:endParaRPr lang="en-US"/>
        </a:p>
      </dgm:t>
    </dgm:pt>
    <dgm:pt modelId="{5305B33F-4BFC-43E5-9B44-38A11D459E88}" type="sibTrans" cxnId="{B6E7116A-C9C9-4703-BE2B-80AE853F8B68}">
      <dgm:prSet/>
      <dgm:spPr/>
      <dgm:t>
        <a:bodyPr/>
        <a:lstStyle/>
        <a:p>
          <a:endParaRPr lang="en-US"/>
        </a:p>
      </dgm:t>
    </dgm:pt>
    <dgm:pt modelId="{812BE3EC-E605-44BC-AE8B-0EFE62DD2F1B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Discrete</a:t>
          </a:r>
          <a:endParaRPr lang="en-US" dirty="0"/>
        </a:p>
      </dgm:t>
    </dgm:pt>
    <dgm:pt modelId="{466939A7-3365-4DB6-B261-4232CF931B2D}" type="parTrans" cxnId="{6C762A64-5670-44F1-9D25-9429C89F6CC5}">
      <dgm:prSet/>
      <dgm:spPr/>
      <dgm:t>
        <a:bodyPr/>
        <a:lstStyle/>
        <a:p>
          <a:endParaRPr lang="en-US"/>
        </a:p>
      </dgm:t>
    </dgm:pt>
    <dgm:pt modelId="{3B3C3861-AEC2-4C21-A780-12475F697270}" type="sibTrans" cxnId="{6C762A64-5670-44F1-9D25-9429C89F6CC5}">
      <dgm:prSet/>
      <dgm:spPr/>
      <dgm:t>
        <a:bodyPr/>
        <a:lstStyle/>
        <a:p>
          <a:endParaRPr lang="en-US"/>
        </a:p>
      </dgm:t>
    </dgm:pt>
    <dgm:pt modelId="{91E63553-A422-4E56-8C00-0BC374F8EA12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Continuous</a:t>
          </a:r>
          <a:endParaRPr lang="en-US" dirty="0"/>
        </a:p>
      </dgm:t>
    </dgm:pt>
    <dgm:pt modelId="{FD51D66B-0ACD-4C70-9CFD-83AD9323DE13}" type="parTrans" cxnId="{3F32CC93-BC19-43E3-B567-71AC40D2B83E}">
      <dgm:prSet/>
      <dgm:spPr/>
      <dgm:t>
        <a:bodyPr/>
        <a:lstStyle/>
        <a:p>
          <a:endParaRPr lang="en-US"/>
        </a:p>
      </dgm:t>
    </dgm:pt>
    <dgm:pt modelId="{8F07C4FB-EECA-49B2-A2EB-98D4CF557BE3}" type="sibTrans" cxnId="{3F32CC93-BC19-43E3-B567-71AC40D2B83E}">
      <dgm:prSet/>
      <dgm:spPr/>
      <dgm:t>
        <a:bodyPr/>
        <a:lstStyle/>
        <a:p>
          <a:endParaRPr lang="en-US"/>
        </a:p>
      </dgm:t>
    </dgm:pt>
    <dgm:pt modelId="{467DAC72-7ED8-4303-8B82-B534739461BE}" type="pres">
      <dgm:prSet presAssocID="{35750936-ACE8-452D-9A51-1D50ED9B1AD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24F95CE-7162-4E84-AA33-FE405AC1E387}" type="pres">
      <dgm:prSet presAssocID="{29ED1854-51C3-4878-9185-94CDE0B6AFB8}" presName="root" presStyleCnt="0"/>
      <dgm:spPr/>
    </dgm:pt>
    <dgm:pt modelId="{CD89F89C-7571-4109-98C9-E875A9BD3750}" type="pres">
      <dgm:prSet presAssocID="{29ED1854-51C3-4878-9185-94CDE0B6AFB8}" presName="rootComposite" presStyleCnt="0"/>
      <dgm:spPr/>
    </dgm:pt>
    <dgm:pt modelId="{6B9030B1-08FA-4523-BBBE-A5D24A16166A}" type="pres">
      <dgm:prSet presAssocID="{29ED1854-51C3-4878-9185-94CDE0B6AFB8}" presName="rootText" presStyleLbl="node1" presStyleIdx="0" presStyleCnt="2"/>
      <dgm:spPr/>
      <dgm:t>
        <a:bodyPr/>
        <a:lstStyle/>
        <a:p>
          <a:endParaRPr lang="en-US"/>
        </a:p>
      </dgm:t>
    </dgm:pt>
    <dgm:pt modelId="{CE5E16E6-1917-4EB4-BF00-DDE157F748F5}" type="pres">
      <dgm:prSet presAssocID="{29ED1854-51C3-4878-9185-94CDE0B6AFB8}" presName="rootConnector" presStyleLbl="node1" presStyleIdx="0" presStyleCnt="2"/>
      <dgm:spPr/>
      <dgm:t>
        <a:bodyPr/>
        <a:lstStyle/>
        <a:p>
          <a:endParaRPr lang="en-US"/>
        </a:p>
      </dgm:t>
    </dgm:pt>
    <dgm:pt modelId="{DFC39DCA-18C6-4FCC-8D3A-72FC8DECD023}" type="pres">
      <dgm:prSet presAssocID="{29ED1854-51C3-4878-9185-94CDE0B6AFB8}" presName="childShape" presStyleCnt="0"/>
      <dgm:spPr/>
    </dgm:pt>
    <dgm:pt modelId="{8A36446B-F786-40FC-9277-EFA15603C2CE}" type="pres">
      <dgm:prSet presAssocID="{8159C3F2-9E50-401F-AA8D-B368A2D6E9FD}" presName="Name13" presStyleLbl="parChTrans1D2" presStyleIdx="0" presStyleCnt="4"/>
      <dgm:spPr/>
      <dgm:t>
        <a:bodyPr/>
        <a:lstStyle/>
        <a:p>
          <a:endParaRPr lang="en-US"/>
        </a:p>
      </dgm:t>
    </dgm:pt>
    <dgm:pt modelId="{4FF33BF8-EF77-4471-A524-86F4B110BFE0}" type="pres">
      <dgm:prSet presAssocID="{09579187-8802-4319-8E9E-218CFC10A4CD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7AADB4-E3C8-4054-9513-ABE10A3EBDE2}" type="pres">
      <dgm:prSet presAssocID="{38FD2581-CA72-40DC-8FAB-959087AB98AA}" presName="Name13" presStyleLbl="parChTrans1D2" presStyleIdx="1" presStyleCnt="4"/>
      <dgm:spPr/>
      <dgm:t>
        <a:bodyPr/>
        <a:lstStyle/>
        <a:p>
          <a:endParaRPr lang="en-US"/>
        </a:p>
      </dgm:t>
    </dgm:pt>
    <dgm:pt modelId="{98CB49B3-09E3-4276-8466-CC6DB93E0D91}" type="pres">
      <dgm:prSet presAssocID="{8E0D6C5F-E0EF-4A9F-9233-840E9A50A106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DA62F2-F360-4DDB-9DEA-48A6B1640593}" type="pres">
      <dgm:prSet presAssocID="{CA948EBD-1F12-41DD-A4FA-3D43DCC964D7}" presName="root" presStyleCnt="0"/>
      <dgm:spPr/>
    </dgm:pt>
    <dgm:pt modelId="{8495147F-9F7B-446B-9033-B937AB00F86F}" type="pres">
      <dgm:prSet presAssocID="{CA948EBD-1F12-41DD-A4FA-3D43DCC964D7}" presName="rootComposite" presStyleCnt="0"/>
      <dgm:spPr/>
    </dgm:pt>
    <dgm:pt modelId="{DD4B869B-66BE-4688-A6D7-CD3401DAE9EB}" type="pres">
      <dgm:prSet presAssocID="{CA948EBD-1F12-41DD-A4FA-3D43DCC964D7}" presName="rootText" presStyleLbl="node1" presStyleIdx="1" presStyleCnt="2"/>
      <dgm:spPr/>
      <dgm:t>
        <a:bodyPr/>
        <a:lstStyle/>
        <a:p>
          <a:endParaRPr lang="en-US"/>
        </a:p>
      </dgm:t>
    </dgm:pt>
    <dgm:pt modelId="{81D026C0-D976-41B4-8A83-04896B7D573F}" type="pres">
      <dgm:prSet presAssocID="{CA948EBD-1F12-41DD-A4FA-3D43DCC964D7}" presName="rootConnector" presStyleLbl="node1" presStyleIdx="1" presStyleCnt="2"/>
      <dgm:spPr/>
      <dgm:t>
        <a:bodyPr/>
        <a:lstStyle/>
        <a:p>
          <a:endParaRPr lang="en-US"/>
        </a:p>
      </dgm:t>
    </dgm:pt>
    <dgm:pt modelId="{53DEBDC0-93C6-4FD6-BF4E-49962761A6CB}" type="pres">
      <dgm:prSet presAssocID="{CA948EBD-1F12-41DD-A4FA-3D43DCC964D7}" presName="childShape" presStyleCnt="0"/>
      <dgm:spPr/>
    </dgm:pt>
    <dgm:pt modelId="{048E9E83-0C86-4DDA-9501-134DCBB207CF}" type="pres">
      <dgm:prSet presAssocID="{466939A7-3365-4DB6-B261-4232CF931B2D}" presName="Name13" presStyleLbl="parChTrans1D2" presStyleIdx="2" presStyleCnt="4"/>
      <dgm:spPr/>
      <dgm:t>
        <a:bodyPr/>
        <a:lstStyle/>
        <a:p>
          <a:endParaRPr lang="en-US"/>
        </a:p>
      </dgm:t>
    </dgm:pt>
    <dgm:pt modelId="{898ADAC1-7BE0-4704-AF27-1D2089372552}" type="pres">
      <dgm:prSet presAssocID="{812BE3EC-E605-44BC-AE8B-0EFE62DD2F1B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DC05A8-BCC2-4CF7-86D3-4DD8382AECB9}" type="pres">
      <dgm:prSet presAssocID="{FD51D66B-0ACD-4C70-9CFD-83AD9323DE13}" presName="Name13" presStyleLbl="parChTrans1D2" presStyleIdx="3" presStyleCnt="4"/>
      <dgm:spPr/>
      <dgm:t>
        <a:bodyPr/>
        <a:lstStyle/>
        <a:p>
          <a:endParaRPr lang="en-US"/>
        </a:p>
      </dgm:t>
    </dgm:pt>
    <dgm:pt modelId="{3B6CFEAD-027A-42E4-AF9B-B0320D34D259}" type="pres">
      <dgm:prSet presAssocID="{91E63553-A422-4E56-8C00-0BC374F8EA12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33A4DC-1DC0-42F4-BFC0-E5B0AD469354}" srcId="{29ED1854-51C3-4878-9185-94CDE0B6AFB8}" destId="{09579187-8802-4319-8E9E-218CFC10A4CD}" srcOrd="0" destOrd="0" parTransId="{8159C3F2-9E50-401F-AA8D-B368A2D6E9FD}" sibTransId="{64CC9876-9BED-4A5F-A2C5-ABBD41E36057}"/>
    <dgm:cxn modelId="{9013BAD2-32DB-4C98-A41A-0DF3C3BE40ED}" type="presOf" srcId="{CA948EBD-1F12-41DD-A4FA-3D43DCC964D7}" destId="{DD4B869B-66BE-4688-A6D7-CD3401DAE9EB}" srcOrd="0" destOrd="0" presId="urn:microsoft.com/office/officeart/2005/8/layout/hierarchy3"/>
    <dgm:cxn modelId="{6C762A64-5670-44F1-9D25-9429C89F6CC5}" srcId="{CA948EBD-1F12-41DD-A4FA-3D43DCC964D7}" destId="{812BE3EC-E605-44BC-AE8B-0EFE62DD2F1B}" srcOrd="0" destOrd="0" parTransId="{466939A7-3365-4DB6-B261-4232CF931B2D}" sibTransId="{3B3C3861-AEC2-4C21-A780-12475F697270}"/>
    <dgm:cxn modelId="{44344868-A07F-49BF-817F-50259CE5B6C5}" type="presOf" srcId="{8159C3F2-9E50-401F-AA8D-B368A2D6E9FD}" destId="{8A36446B-F786-40FC-9277-EFA15603C2CE}" srcOrd="0" destOrd="0" presId="urn:microsoft.com/office/officeart/2005/8/layout/hierarchy3"/>
    <dgm:cxn modelId="{00426BB0-EB70-4418-A9F0-EF96A9E739AA}" type="presOf" srcId="{466939A7-3365-4DB6-B261-4232CF931B2D}" destId="{048E9E83-0C86-4DDA-9501-134DCBB207CF}" srcOrd="0" destOrd="0" presId="urn:microsoft.com/office/officeart/2005/8/layout/hierarchy3"/>
    <dgm:cxn modelId="{036E9A22-DACE-42A1-8424-C3C78940FCF2}" type="presOf" srcId="{812BE3EC-E605-44BC-AE8B-0EFE62DD2F1B}" destId="{898ADAC1-7BE0-4704-AF27-1D2089372552}" srcOrd="0" destOrd="0" presId="urn:microsoft.com/office/officeart/2005/8/layout/hierarchy3"/>
    <dgm:cxn modelId="{B6E7116A-C9C9-4703-BE2B-80AE853F8B68}" srcId="{35750936-ACE8-452D-9A51-1D50ED9B1AD7}" destId="{CA948EBD-1F12-41DD-A4FA-3D43DCC964D7}" srcOrd="1" destOrd="0" parTransId="{3EA8A28D-5B85-4CD8-B04D-2F679A77A17F}" sibTransId="{5305B33F-4BFC-43E5-9B44-38A11D459E88}"/>
    <dgm:cxn modelId="{413CAACF-260C-4A72-A2BD-48F141A2DEDE}" type="presOf" srcId="{29ED1854-51C3-4878-9185-94CDE0B6AFB8}" destId="{6B9030B1-08FA-4523-BBBE-A5D24A16166A}" srcOrd="0" destOrd="0" presId="urn:microsoft.com/office/officeart/2005/8/layout/hierarchy3"/>
    <dgm:cxn modelId="{0DFFCC9B-D1DF-4EA7-A0E7-BA5281C5CA9C}" srcId="{35750936-ACE8-452D-9A51-1D50ED9B1AD7}" destId="{29ED1854-51C3-4878-9185-94CDE0B6AFB8}" srcOrd="0" destOrd="0" parTransId="{F4936C4C-2F97-4C98-BB4E-BA11D9AA8D94}" sibTransId="{D6BD226E-9D38-49A8-8477-4F4F54734B2E}"/>
    <dgm:cxn modelId="{65CB5F4C-1227-461C-B692-E89C317C2AE8}" type="presOf" srcId="{38FD2581-CA72-40DC-8FAB-959087AB98AA}" destId="{4C7AADB4-E3C8-4054-9513-ABE10A3EBDE2}" srcOrd="0" destOrd="0" presId="urn:microsoft.com/office/officeart/2005/8/layout/hierarchy3"/>
    <dgm:cxn modelId="{B6E91B7D-3A5D-4718-9F4A-DF1DBB470907}" type="presOf" srcId="{CA948EBD-1F12-41DD-A4FA-3D43DCC964D7}" destId="{81D026C0-D976-41B4-8A83-04896B7D573F}" srcOrd="1" destOrd="0" presId="urn:microsoft.com/office/officeart/2005/8/layout/hierarchy3"/>
    <dgm:cxn modelId="{3A4049A0-1C0D-4712-9B24-EC32AB404350}" type="presOf" srcId="{8E0D6C5F-E0EF-4A9F-9233-840E9A50A106}" destId="{98CB49B3-09E3-4276-8466-CC6DB93E0D91}" srcOrd="0" destOrd="0" presId="urn:microsoft.com/office/officeart/2005/8/layout/hierarchy3"/>
    <dgm:cxn modelId="{508143C1-F50D-41F4-BCF7-FA953CBE9031}" type="presOf" srcId="{35750936-ACE8-452D-9A51-1D50ED9B1AD7}" destId="{467DAC72-7ED8-4303-8B82-B534739461BE}" srcOrd="0" destOrd="0" presId="urn:microsoft.com/office/officeart/2005/8/layout/hierarchy3"/>
    <dgm:cxn modelId="{CD2315E8-55A4-4CF6-B0F9-910B8CE4D6A3}" type="presOf" srcId="{91E63553-A422-4E56-8C00-0BC374F8EA12}" destId="{3B6CFEAD-027A-42E4-AF9B-B0320D34D259}" srcOrd="0" destOrd="0" presId="urn:microsoft.com/office/officeart/2005/8/layout/hierarchy3"/>
    <dgm:cxn modelId="{E49C253C-FEE4-4BEB-A9B1-A93CBCB2B000}" type="presOf" srcId="{29ED1854-51C3-4878-9185-94CDE0B6AFB8}" destId="{CE5E16E6-1917-4EB4-BF00-DDE157F748F5}" srcOrd="1" destOrd="0" presId="urn:microsoft.com/office/officeart/2005/8/layout/hierarchy3"/>
    <dgm:cxn modelId="{3F32CC93-BC19-43E3-B567-71AC40D2B83E}" srcId="{CA948EBD-1F12-41DD-A4FA-3D43DCC964D7}" destId="{91E63553-A422-4E56-8C00-0BC374F8EA12}" srcOrd="1" destOrd="0" parTransId="{FD51D66B-0ACD-4C70-9CFD-83AD9323DE13}" sibTransId="{8F07C4FB-EECA-49B2-A2EB-98D4CF557BE3}"/>
    <dgm:cxn modelId="{5986FA70-43B0-4AB8-9A00-B56E39F4C5ED}" srcId="{29ED1854-51C3-4878-9185-94CDE0B6AFB8}" destId="{8E0D6C5F-E0EF-4A9F-9233-840E9A50A106}" srcOrd="1" destOrd="0" parTransId="{38FD2581-CA72-40DC-8FAB-959087AB98AA}" sibTransId="{DD663C8F-E428-4E34-973B-2D032D91E7E5}"/>
    <dgm:cxn modelId="{B0660566-428E-4BAB-93C6-C91F8F4DE315}" type="presOf" srcId="{09579187-8802-4319-8E9E-218CFC10A4CD}" destId="{4FF33BF8-EF77-4471-A524-86F4B110BFE0}" srcOrd="0" destOrd="0" presId="urn:microsoft.com/office/officeart/2005/8/layout/hierarchy3"/>
    <dgm:cxn modelId="{18B4E389-B15B-488B-BBAD-01CF37C5DE7C}" type="presOf" srcId="{FD51D66B-0ACD-4C70-9CFD-83AD9323DE13}" destId="{7BDC05A8-BCC2-4CF7-86D3-4DD8382AECB9}" srcOrd="0" destOrd="0" presId="urn:microsoft.com/office/officeart/2005/8/layout/hierarchy3"/>
    <dgm:cxn modelId="{E643269A-E0F9-49FB-BE2E-99A491DAF92A}" type="presParOf" srcId="{467DAC72-7ED8-4303-8B82-B534739461BE}" destId="{C24F95CE-7162-4E84-AA33-FE405AC1E387}" srcOrd="0" destOrd="0" presId="urn:microsoft.com/office/officeart/2005/8/layout/hierarchy3"/>
    <dgm:cxn modelId="{B7C7DCC3-533C-4049-ADA2-CDBF6F00E242}" type="presParOf" srcId="{C24F95CE-7162-4E84-AA33-FE405AC1E387}" destId="{CD89F89C-7571-4109-98C9-E875A9BD3750}" srcOrd="0" destOrd="0" presId="urn:microsoft.com/office/officeart/2005/8/layout/hierarchy3"/>
    <dgm:cxn modelId="{A124DE77-8B6B-487C-9654-206D0C048E2A}" type="presParOf" srcId="{CD89F89C-7571-4109-98C9-E875A9BD3750}" destId="{6B9030B1-08FA-4523-BBBE-A5D24A16166A}" srcOrd="0" destOrd="0" presId="urn:microsoft.com/office/officeart/2005/8/layout/hierarchy3"/>
    <dgm:cxn modelId="{31B27E12-5C47-479D-AB35-F471D062CBA8}" type="presParOf" srcId="{CD89F89C-7571-4109-98C9-E875A9BD3750}" destId="{CE5E16E6-1917-4EB4-BF00-DDE157F748F5}" srcOrd="1" destOrd="0" presId="urn:microsoft.com/office/officeart/2005/8/layout/hierarchy3"/>
    <dgm:cxn modelId="{F6FFA91D-F844-4411-8A74-D0C5279BE1D8}" type="presParOf" srcId="{C24F95CE-7162-4E84-AA33-FE405AC1E387}" destId="{DFC39DCA-18C6-4FCC-8D3A-72FC8DECD023}" srcOrd="1" destOrd="0" presId="urn:microsoft.com/office/officeart/2005/8/layout/hierarchy3"/>
    <dgm:cxn modelId="{60AB01BF-C2D8-4C7F-83C7-8870F21C1320}" type="presParOf" srcId="{DFC39DCA-18C6-4FCC-8D3A-72FC8DECD023}" destId="{8A36446B-F786-40FC-9277-EFA15603C2CE}" srcOrd="0" destOrd="0" presId="urn:microsoft.com/office/officeart/2005/8/layout/hierarchy3"/>
    <dgm:cxn modelId="{486E252D-E1DA-4B71-AB26-E904CB09DF25}" type="presParOf" srcId="{DFC39DCA-18C6-4FCC-8D3A-72FC8DECD023}" destId="{4FF33BF8-EF77-4471-A524-86F4B110BFE0}" srcOrd="1" destOrd="0" presId="urn:microsoft.com/office/officeart/2005/8/layout/hierarchy3"/>
    <dgm:cxn modelId="{C376F3A5-CB8C-4462-827B-F24435C09A1B}" type="presParOf" srcId="{DFC39DCA-18C6-4FCC-8D3A-72FC8DECD023}" destId="{4C7AADB4-E3C8-4054-9513-ABE10A3EBDE2}" srcOrd="2" destOrd="0" presId="urn:microsoft.com/office/officeart/2005/8/layout/hierarchy3"/>
    <dgm:cxn modelId="{138C87CB-352A-4B49-9F76-D45B52EC2B27}" type="presParOf" srcId="{DFC39DCA-18C6-4FCC-8D3A-72FC8DECD023}" destId="{98CB49B3-09E3-4276-8466-CC6DB93E0D91}" srcOrd="3" destOrd="0" presId="urn:microsoft.com/office/officeart/2005/8/layout/hierarchy3"/>
    <dgm:cxn modelId="{F0D07F57-CD80-4B70-9A8A-B678CD28303A}" type="presParOf" srcId="{467DAC72-7ED8-4303-8B82-B534739461BE}" destId="{E0DA62F2-F360-4DDB-9DEA-48A6B1640593}" srcOrd="1" destOrd="0" presId="urn:microsoft.com/office/officeart/2005/8/layout/hierarchy3"/>
    <dgm:cxn modelId="{3503D3D4-AF97-49B3-9229-4D00D60DA059}" type="presParOf" srcId="{E0DA62F2-F360-4DDB-9DEA-48A6B1640593}" destId="{8495147F-9F7B-446B-9033-B937AB00F86F}" srcOrd="0" destOrd="0" presId="urn:microsoft.com/office/officeart/2005/8/layout/hierarchy3"/>
    <dgm:cxn modelId="{87DADB0F-3751-4C99-B46C-C77CB79978EB}" type="presParOf" srcId="{8495147F-9F7B-446B-9033-B937AB00F86F}" destId="{DD4B869B-66BE-4688-A6D7-CD3401DAE9EB}" srcOrd="0" destOrd="0" presId="urn:microsoft.com/office/officeart/2005/8/layout/hierarchy3"/>
    <dgm:cxn modelId="{DAE3BF9D-0B45-4660-A755-F5883696D115}" type="presParOf" srcId="{8495147F-9F7B-446B-9033-B937AB00F86F}" destId="{81D026C0-D976-41B4-8A83-04896B7D573F}" srcOrd="1" destOrd="0" presId="urn:microsoft.com/office/officeart/2005/8/layout/hierarchy3"/>
    <dgm:cxn modelId="{D04D114E-00C2-4DC3-B6A3-60AF74A1394C}" type="presParOf" srcId="{E0DA62F2-F360-4DDB-9DEA-48A6B1640593}" destId="{53DEBDC0-93C6-4FD6-BF4E-49962761A6CB}" srcOrd="1" destOrd="0" presId="urn:microsoft.com/office/officeart/2005/8/layout/hierarchy3"/>
    <dgm:cxn modelId="{29A9ECF1-D8E5-4DB5-924F-A7F602D8840C}" type="presParOf" srcId="{53DEBDC0-93C6-4FD6-BF4E-49962761A6CB}" destId="{048E9E83-0C86-4DDA-9501-134DCBB207CF}" srcOrd="0" destOrd="0" presId="urn:microsoft.com/office/officeart/2005/8/layout/hierarchy3"/>
    <dgm:cxn modelId="{0457E6A8-DA9B-4BCD-9DA3-D6E700E0E689}" type="presParOf" srcId="{53DEBDC0-93C6-4FD6-BF4E-49962761A6CB}" destId="{898ADAC1-7BE0-4704-AF27-1D2089372552}" srcOrd="1" destOrd="0" presId="urn:microsoft.com/office/officeart/2005/8/layout/hierarchy3"/>
    <dgm:cxn modelId="{174046DB-71E5-475A-9386-60D308BD26D6}" type="presParOf" srcId="{53DEBDC0-93C6-4FD6-BF4E-49962761A6CB}" destId="{7BDC05A8-BCC2-4CF7-86D3-4DD8382AECB9}" srcOrd="2" destOrd="0" presId="urn:microsoft.com/office/officeart/2005/8/layout/hierarchy3"/>
    <dgm:cxn modelId="{028D6C5A-7611-44B2-9A41-CE1055A6C241}" type="presParOf" srcId="{53DEBDC0-93C6-4FD6-BF4E-49962761A6CB}" destId="{3B6CFEAD-027A-42E4-AF9B-B0320D34D259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030B1-08FA-4523-BBBE-A5D24A16166A}">
      <dsp:nvSpPr>
        <dsp:cNvPr id="0" name=""/>
        <dsp:cNvSpPr/>
      </dsp:nvSpPr>
      <dsp:spPr>
        <a:xfrm>
          <a:off x="1343416" y="1186"/>
          <a:ext cx="2320929" cy="1160464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</a:rPr>
            <a:t>Qualitative 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</a:rPr>
            <a:t>(categorical)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1377405" y="35175"/>
        <a:ext cx="2252951" cy="1092486"/>
      </dsp:txXfrm>
    </dsp:sp>
    <dsp:sp modelId="{8A36446B-F786-40FC-9277-EFA15603C2CE}">
      <dsp:nvSpPr>
        <dsp:cNvPr id="0" name=""/>
        <dsp:cNvSpPr/>
      </dsp:nvSpPr>
      <dsp:spPr>
        <a:xfrm>
          <a:off x="1575509" y="1161651"/>
          <a:ext cx="232092" cy="870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0348"/>
              </a:lnTo>
              <a:lnTo>
                <a:pt x="232092" y="8703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F33BF8-EF77-4471-A524-86F4B110BFE0}">
      <dsp:nvSpPr>
        <dsp:cNvPr id="0" name=""/>
        <dsp:cNvSpPr/>
      </dsp:nvSpPr>
      <dsp:spPr>
        <a:xfrm>
          <a:off x="1807602" y="1451767"/>
          <a:ext cx="1856743" cy="116046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Nominal</a:t>
          </a:r>
          <a:endParaRPr lang="en-US" sz="2800" kern="1200" dirty="0"/>
        </a:p>
      </dsp:txBody>
      <dsp:txXfrm>
        <a:off x="1841591" y="1485756"/>
        <a:ext cx="1788765" cy="1092486"/>
      </dsp:txXfrm>
    </dsp:sp>
    <dsp:sp modelId="{4C7AADB4-E3C8-4054-9513-ABE10A3EBDE2}">
      <dsp:nvSpPr>
        <dsp:cNvPr id="0" name=""/>
        <dsp:cNvSpPr/>
      </dsp:nvSpPr>
      <dsp:spPr>
        <a:xfrm>
          <a:off x="1575509" y="1161651"/>
          <a:ext cx="232092" cy="2320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0929"/>
              </a:lnTo>
              <a:lnTo>
                <a:pt x="232092" y="23209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CB49B3-09E3-4276-8466-CC6DB93E0D91}">
      <dsp:nvSpPr>
        <dsp:cNvPr id="0" name=""/>
        <dsp:cNvSpPr/>
      </dsp:nvSpPr>
      <dsp:spPr>
        <a:xfrm>
          <a:off x="1807602" y="2902348"/>
          <a:ext cx="1856743" cy="116046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Ordinal</a:t>
          </a:r>
          <a:endParaRPr lang="en-US" sz="2800" kern="1200" dirty="0"/>
        </a:p>
      </dsp:txBody>
      <dsp:txXfrm>
        <a:off x="1841591" y="2936337"/>
        <a:ext cx="1788765" cy="1092486"/>
      </dsp:txXfrm>
    </dsp:sp>
    <dsp:sp modelId="{DD4B869B-66BE-4688-A6D7-CD3401DAE9EB}">
      <dsp:nvSpPr>
        <dsp:cNvPr id="0" name=""/>
        <dsp:cNvSpPr/>
      </dsp:nvSpPr>
      <dsp:spPr>
        <a:xfrm>
          <a:off x="4244578" y="1186"/>
          <a:ext cx="2320929" cy="116046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</a:rPr>
            <a:t>Quantitative (numerical)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4278567" y="35175"/>
        <a:ext cx="2252951" cy="1092486"/>
      </dsp:txXfrm>
    </dsp:sp>
    <dsp:sp modelId="{048E9E83-0C86-4DDA-9501-134DCBB207CF}">
      <dsp:nvSpPr>
        <dsp:cNvPr id="0" name=""/>
        <dsp:cNvSpPr/>
      </dsp:nvSpPr>
      <dsp:spPr>
        <a:xfrm>
          <a:off x="4476671" y="1161651"/>
          <a:ext cx="232092" cy="870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0348"/>
              </a:lnTo>
              <a:lnTo>
                <a:pt x="232092" y="8703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ADAC1-7BE0-4704-AF27-1D2089372552}">
      <dsp:nvSpPr>
        <dsp:cNvPr id="0" name=""/>
        <dsp:cNvSpPr/>
      </dsp:nvSpPr>
      <dsp:spPr>
        <a:xfrm>
          <a:off x="4708764" y="1451767"/>
          <a:ext cx="1856743" cy="116046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Discrete</a:t>
          </a:r>
          <a:endParaRPr lang="en-US" sz="2800" kern="1200" dirty="0"/>
        </a:p>
      </dsp:txBody>
      <dsp:txXfrm>
        <a:off x="4742753" y="1485756"/>
        <a:ext cx="1788765" cy="1092486"/>
      </dsp:txXfrm>
    </dsp:sp>
    <dsp:sp modelId="{7BDC05A8-BCC2-4CF7-86D3-4DD8382AECB9}">
      <dsp:nvSpPr>
        <dsp:cNvPr id="0" name=""/>
        <dsp:cNvSpPr/>
      </dsp:nvSpPr>
      <dsp:spPr>
        <a:xfrm>
          <a:off x="4476671" y="1161651"/>
          <a:ext cx="232092" cy="2320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0929"/>
              </a:lnTo>
              <a:lnTo>
                <a:pt x="232092" y="23209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FEAD-027A-42E4-AF9B-B0320D34D259}">
      <dsp:nvSpPr>
        <dsp:cNvPr id="0" name=""/>
        <dsp:cNvSpPr/>
      </dsp:nvSpPr>
      <dsp:spPr>
        <a:xfrm>
          <a:off x="4708764" y="2902348"/>
          <a:ext cx="1856743" cy="116046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Continuous</a:t>
          </a:r>
          <a:endParaRPr lang="en-US" sz="2800" kern="1200" dirty="0"/>
        </a:p>
      </dsp:txBody>
      <dsp:txXfrm>
        <a:off x="4742753" y="2936337"/>
        <a:ext cx="1788765" cy="10924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030B1-08FA-4523-BBBE-A5D24A16166A}">
      <dsp:nvSpPr>
        <dsp:cNvPr id="0" name=""/>
        <dsp:cNvSpPr/>
      </dsp:nvSpPr>
      <dsp:spPr>
        <a:xfrm>
          <a:off x="1724254" y="648"/>
          <a:ext cx="2321544" cy="1160772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</a:rPr>
            <a:t>Qualitative 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</a:rPr>
            <a:t>(categorical)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1758252" y="34646"/>
        <a:ext cx="2253548" cy="1092776"/>
      </dsp:txXfrm>
    </dsp:sp>
    <dsp:sp modelId="{8A36446B-F786-40FC-9277-EFA15603C2CE}">
      <dsp:nvSpPr>
        <dsp:cNvPr id="0" name=""/>
        <dsp:cNvSpPr/>
      </dsp:nvSpPr>
      <dsp:spPr>
        <a:xfrm>
          <a:off x="1956408" y="1161420"/>
          <a:ext cx="232154" cy="8705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0579"/>
              </a:lnTo>
              <a:lnTo>
                <a:pt x="232154" y="87057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F33BF8-EF77-4471-A524-86F4B110BFE0}">
      <dsp:nvSpPr>
        <dsp:cNvPr id="0" name=""/>
        <dsp:cNvSpPr/>
      </dsp:nvSpPr>
      <dsp:spPr>
        <a:xfrm>
          <a:off x="2188563" y="1451613"/>
          <a:ext cx="1857235" cy="1160772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Nominal</a:t>
          </a:r>
          <a:endParaRPr lang="en-US" sz="3700" kern="1200" dirty="0"/>
        </a:p>
      </dsp:txBody>
      <dsp:txXfrm>
        <a:off x="2222561" y="1485611"/>
        <a:ext cx="1789239" cy="1092776"/>
      </dsp:txXfrm>
    </dsp:sp>
    <dsp:sp modelId="{4C7AADB4-E3C8-4054-9513-ABE10A3EBDE2}">
      <dsp:nvSpPr>
        <dsp:cNvPr id="0" name=""/>
        <dsp:cNvSpPr/>
      </dsp:nvSpPr>
      <dsp:spPr>
        <a:xfrm>
          <a:off x="1956408" y="1161420"/>
          <a:ext cx="232154" cy="23215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1544"/>
              </a:lnTo>
              <a:lnTo>
                <a:pt x="232154" y="23215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CB49B3-09E3-4276-8466-CC6DB93E0D91}">
      <dsp:nvSpPr>
        <dsp:cNvPr id="0" name=""/>
        <dsp:cNvSpPr/>
      </dsp:nvSpPr>
      <dsp:spPr>
        <a:xfrm>
          <a:off x="2188563" y="2902579"/>
          <a:ext cx="1857235" cy="1160772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46990" rIns="70485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Ordinal</a:t>
          </a:r>
          <a:endParaRPr lang="en-US" sz="3700" kern="1200" dirty="0"/>
        </a:p>
      </dsp:txBody>
      <dsp:txXfrm>
        <a:off x="2222561" y="2936577"/>
        <a:ext cx="1789239" cy="10927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4B869B-66BE-4688-A6D7-CD3401DAE9EB}">
      <dsp:nvSpPr>
        <dsp:cNvPr id="0" name=""/>
        <dsp:cNvSpPr/>
      </dsp:nvSpPr>
      <dsp:spPr>
        <a:xfrm>
          <a:off x="1395765" y="1867"/>
          <a:ext cx="2294818" cy="1147409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>
              <a:solidFill>
                <a:schemeClr val="tx1"/>
              </a:solidFill>
            </a:rPr>
            <a:t>Quantitative (numerical)</a:t>
          </a:r>
          <a:endParaRPr lang="en-US" sz="3100" b="1" kern="1200" dirty="0">
            <a:solidFill>
              <a:schemeClr val="tx1"/>
            </a:solidFill>
          </a:endParaRPr>
        </a:p>
      </dsp:txBody>
      <dsp:txXfrm>
        <a:off x="1429371" y="35473"/>
        <a:ext cx="2227606" cy="1080197"/>
      </dsp:txXfrm>
    </dsp:sp>
    <dsp:sp modelId="{048E9E83-0C86-4DDA-9501-134DCBB207CF}">
      <dsp:nvSpPr>
        <dsp:cNvPr id="0" name=""/>
        <dsp:cNvSpPr/>
      </dsp:nvSpPr>
      <dsp:spPr>
        <a:xfrm>
          <a:off x="1625247" y="1149276"/>
          <a:ext cx="229481" cy="8605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0556"/>
              </a:lnTo>
              <a:lnTo>
                <a:pt x="229481" y="8605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ADAC1-7BE0-4704-AF27-1D2089372552}">
      <dsp:nvSpPr>
        <dsp:cNvPr id="0" name=""/>
        <dsp:cNvSpPr/>
      </dsp:nvSpPr>
      <dsp:spPr>
        <a:xfrm>
          <a:off x="1854729" y="1436128"/>
          <a:ext cx="1835854" cy="1147409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Discrete</a:t>
          </a:r>
          <a:endParaRPr lang="en-US" sz="2800" kern="1200" dirty="0"/>
        </a:p>
      </dsp:txBody>
      <dsp:txXfrm>
        <a:off x="1888335" y="1469734"/>
        <a:ext cx="1768642" cy="1080197"/>
      </dsp:txXfrm>
    </dsp:sp>
    <dsp:sp modelId="{7BDC05A8-BCC2-4CF7-86D3-4DD8382AECB9}">
      <dsp:nvSpPr>
        <dsp:cNvPr id="0" name=""/>
        <dsp:cNvSpPr/>
      </dsp:nvSpPr>
      <dsp:spPr>
        <a:xfrm>
          <a:off x="1625247" y="1149276"/>
          <a:ext cx="229481" cy="22948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4818"/>
              </a:lnTo>
              <a:lnTo>
                <a:pt x="229481" y="22948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FEAD-027A-42E4-AF9B-B0320D34D259}">
      <dsp:nvSpPr>
        <dsp:cNvPr id="0" name=""/>
        <dsp:cNvSpPr/>
      </dsp:nvSpPr>
      <dsp:spPr>
        <a:xfrm>
          <a:off x="1854729" y="2870390"/>
          <a:ext cx="1835854" cy="1147409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Continuous</a:t>
          </a:r>
          <a:endParaRPr lang="en-US" sz="2800" kern="1200" dirty="0"/>
        </a:p>
      </dsp:txBody>
      <dsp:txXfrm>
        <a:off x="1888335" y="2903996"/>
        <a:ext cx="1768642" cy="10801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030B1-08FA-4523-BBBE-A5D24A16166A}">
      <dsp:nvSpPr>
        <dsp:cNvPr id="0" name=""/>
        <dsp:cNvSpPr/>
      </dsp:nvSpPr>
      <dsp:spPr>
        <a:xfrm>
          <a:off x="1343416" y="1186"/>
          <a:ext cx="2320929" cy="1160464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</a:rPr>
            <a:t>Qualitative 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</a:rPr>
            <a:t>(categorical)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1377405" y="35175"/>
        <a:ext cx="2252951" cy="1092486"/>
      </dsp:txXfrm>
    </dsp:sp>
    <dsp:sp modelId="{8A36446B-F786-40FC-9277-EFA15603C2CE}">
      <dsp:nvSpPr>
        <dsp:cNvPr id="0" name=""/>
        <dsp:cNvSpPr/>
      </dsp:nvSpPr>
      <dsp:spPr>
        <a:xfrm>
          <a:off x="1575509" y="1161651"/>
          <a:ext cx="232092" cy="870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0348"/>
              </a:lnTo>
              <a:lnTo>
                <a:pt x="232092" y="8703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F33BF8-EF77-4471-A524-86F4B110BFE0}">
      <dsp:nvSpPr>
        <dsp:cNvPr id="0" name=""/>
        <dsp:cNvSpPr/>
      </dsp:nvSpPr>
      <dsp:spPr>
        <a:xfrm>
          <a:off x="1807602" y="1451767"/>
          <a:ext cx="1856743" cy="116046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Nominal</a:t>
          </a:r>
          <a:endParaRPr lang="en-US" sz="2800" kern="1200" dirty="0"/>
        </a:p>
      </dsp:txBody>
      <dsp:txXfrm>
        <a:off x="1841591" y="1485756"/>
        <a:ext cx="1788765" cy="1092486"/>
      </dsp:txXfrm>
    </dsp:sp>
    <dsp:sp modelId="{4C7AADB4-E3C8-4054-9513-ABE10A3EBDE2}">
      <dsp:nvSpPr>
        <dsp:cNvPr id="0" name=""/>
        <dsp:cNvSpPr/>
      </dsp:nvSpPr>
      <dsp:spPr>
        <a:xfrm>
          <a:off x="1575509" y="1161651"/>
          <a:ext cx="232092" cy="2320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0929"/>
              </a:lnTo>
              <a:lnTo>
                <a:pt x="232092" y="23209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CB49B3-09E3-4276-8466-CC6DB93E0D91}">
      <dsp:nvSpPr>
        <dsp:cNvPr id="0" name=""/>
        <dsp:cNvSpPr/>
      </dsp:nvSpPr>
      <dsp:spPr>
        <a:xfrm>
          <a:off x="1807602" y="2902348"/>
          <a:ext cx="1856743" cy="116046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Ordinal</a:t>
          </a:r>
          <a:endParaRPr lang="en-US" sz="2800" kern="1200" dirty="0"/>
        </a:p>
      </dsp:txBody>
      <dsp:txXfrm>
        <a:off x="1841591" y="2936337"/>
        <a:ext cx="1788765" cy="1092486"/>
      </dsp:txXfrm>
    </dsp:sp>
    <dsp:sp modelId="{DD4B869B-66BE-4688-A6D7-CD3401DAE9EB}">
      <dsp:nvSpPr>
        <dsp:cNvPr id="0" name=""/>
        <dsp:cNvSpPr/>
      </dsp:nvSpPr>
      <dsp:spPr>
        <a:xfrm>
          <a:off x="4244578" y="1186"/>
          <a:ext cx="2320929" cy="1160464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bg1">
                  <a:lumMod val="50000"/>
                </a:schemeClr>
              </a:solidFill>
            </a:rPr>
            <a:t>Quantitative (numerical)</a:t>
          </a:r>
          <a:endParaRPr lang="en-US" sz="3200" b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4278567" y="35175"/>
        <a:ext cx="2252951" cy="1092486"/>
      </dsp:txXfrm>
    </dsp:sp>
    <dsp:sp modelId="{048E9E83-0C86-4DDA-9501-134DCBB207CF}">
      <dsp:nvSpPr>
        <dsp:cNvPr id="0" name=""/>
        <dsp:cNvSpPr/>
      </dsp:nvSpPr>
      <dsp:spPr>
        <a:xfrm>
          <a:off x="4476671" y="1161651"/>
          <a:ext cx="232092" cy="870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0348"/>
              </a:lnTo>
              <a:lnTo>
                <a:pt x="232092" y="870348"/>
              </a:lnTo>
            </a:path>
          </a:pathLst>
        </a:cu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ADAC1-7BE0-4704-AF27-1D2089372552}">
      <dsp:nvSpPr>
        <dsp:cNvPr id="0" name=""/>
        <dsp:cNvSpPr/>
      </dsp:nvSpPr>
      <dsp:spPr>
        <a:xfrm>
          <a:off x="4708764" y="1451767"/>
          <a:ext cx="1856743" cy="1160464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50000"/>
                </a:schemeClr>
              </a:solidFill>
            </a:rPr>
            <a:t>Discrete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4742753" y="1485756"/>
        <a:ext cx="1788765" cy="1092486"/>
      </dsp:txXfrm>
    </dsp:sp>
    <dsp:sp modelId="{7BDC05A8-BCC2-4CF7-86D3-4DD8382AECB9}">
      <dsp:nvSpPr>
        <dsp:cNvPr id="0" name=""/>
        <dsp:cNvSpPr/>
      </dsp:nvSpPr>
      <dsp:spPr>
        <a:xfrm>
          <a:off x="4476671" y="1161651"/>
          <a:ext cx="232092" cy="2320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0929"/>
              </a:lnTo>
              <a:lnTo>
                <a:pt x="232092" y="2320929"/>
              </a:lnTo>
            </a:path>
          </a:pathLst>
        </a:custGeom>
        <a:noFill/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FEAD-027A-42E4-AF9B-B0320D34D259}">
      <dsp:nvSpPr>
        <dsp:cNvPr id="0" name=""/>
        <dsp:cNvSpPr/>
      </dsp:nvSpPr>
      <dsp:spPr>
        <a:xfrm>
          <a:off x="4708764" y="2902348"/>
          <a:ext cx="1856743" cy="1160464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50000"/>
                </a:schemeClr>
              </a:solidFill>
            </a:rPr>
            <a:t>Continuous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4742753" y="2936337"/>
        <a:ext cx="1788765" cy="10924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030B1-08FA-4523-BBBE-A5D24A16166A}">
      <dsp:nvSpPr>
        <dsp:cNvPr id="0" name=""/>
        <dsp:cNvSpPr/>
      </dsp:nvSpPr>
      <dsp:spPr>
        <a:xfrm>
          <a:off x="1343416" y="1186"/>
          <a:ext cx="2320929" cy="1160464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bg1">
                  <a:lumMod val="50000"/>
                </a:schemeClr>
              </a:solidFill>
            </a:rPr>
            <a:t>Qualitative 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bg1">
                  <a:lumMod val="50000"/>
                </a:schemeClr>
              </a:solidFill>
            </a:rPr>
            <a:t>(categorical)</a:t>
          </a:r>
          <a:endParaRPr lang="en-US" sz="3200" b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377405" y="35175"/>
        <a:ext cx="2252951" cy="1092486"/>
      </dsp:txXfrm>
    </dsp:sp>
    <dsp:sp modelId="{8A36446B-F786-40FC-9277-EFA15603C2CE}">
      <dsp:nvSpPr>
        <dsp:cNvPr id="0" name=""/>
        <dsp:cNvSpPr/>
      </dsp:nvSpPr>
      <dsp:spPr>
        <a:xfrm>
          <a:off x="1575509" y="1161651"/>
          <a:ext cx="232092" cy="870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0348"/>
              </a:lnTo>
              <a:lnTo>
                <a:pt x="232092" y="870348"/>
              </a:lnTo>
            </a:path>
          </a:pathLst>
        </a:custGeom>
        <a:noFill/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F33BF8-EF77-4471-A524-86F4B110BFE0}">
      <dsp:nvSpPr>
        <dsp:cNvPr id="0" name=""/>
        <dsp:cNvSpPr/>
      </dsp:nvSpPr>
      <dsp:spPr>
        <a:xfrm>
          <a:off x="1807602" y="1451767"/>
          <a:ext cx="1856743" cy="1160464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50000"/>
                </a:schemeClr>
              </a:solidFill>
            </a:rPr>
            <a:t>Nominal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841591" y="1485756"/>
        <a:ext cx="1788765" cy="1092486"/>
      </dsp:txXfrm>
    </dsp:sp>
    <dsp:sp modelId="{4C7AADB4-E3C8-4054-9513-ABE10A3EBDE2}">
      <dsp:nvSpPr>
        <dsp:cNvPr id="0" name=""/>
        <dsp:cNvSpPr/>
      </dsp:nvSpPr>
      <dsp:spPr>
        <a:xfrm>
          <a:off x="1575509" y="1161651"/>
          <a:ext cx="232092" cy="2320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0929"/>
              </a:lnTo>
              <a:lnTo>
                <a:pt x="232092" y="2320929"/>
              </a:lnTo>
            </a:path>
          </a:pathLst>
        </a:custGeom>
        <a:noFill/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CB49B3-09E3-4276-8466-CC6DB93E0D91}">
      <dsp:nvSpPr>
        <dsp:cNvPr id="0" name=""/>
        <dsp:cNvSpPr/>
      </dsp:nvSpPr>
      <dsp:spPr>
        <a:xfrm>
          <a:off x="1807602" y="2902348"/>
          <a:ext cx="1856743" cy="1160464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50000"/>
                </a:schemeClr>
              </a:solidFill>
            </a:rPr>
            <a:t>Ordinal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841591" y="2936337"/>
        <a:ext cx="1788765" cy="1092486"/>
      </dsp:txXfrm>
    </dsp:sp>
    <dsp:sp modelId="{DD4B869B-66BE-4688-A6D7-CD3401DAE9EB}">
      <dsp:nvSpPr>
        <dsp:cNvPr id="0" name=""/>
        <dsp:cNvSpPr/>
      </dsp:nvSpPr>
      <dsp:spPr>
        <a:xfrm>
          <a:off x="4244578" y="1186"/>
          <a:ext cx="2320929" cy="116046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</a:rPr>
            <a:t>Quantitative (numerical)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4278567" y="35175"/>
        <a:ext cx="2252951" cy="1092486"/>
      </dsp:txXfrm>
    </dsp:sp>
    <dsp:sp modelId="{048E9E83-0C86-4DDA-9501-134DCBB207CF}">
      <dsp:nvSpPr>
        <dsp:cNvPr id="0" name=""/>
        <dsp:cNvSpPr/>
      </dsp:nvSpPr>
      <dsp:spPr>
        <a:xfrm>
          <a:off x="4476671" y="1161651"/>
          <a:ext cx="232092" cy="870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0348"/>
              </a:lnTo>
              <a:lnTo>
                <a:pt x="232092" y="8703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ADAC1-7BE0-4704-AF27-1D2089372552}">
      <dsp:nvSpPr>
        <dsp:cNvPr id="0" name=""/>
        <dsp:cNvSpPr/>
      </dsp:nvSpPr>
      <dsp:spPr>
        <a:xfrm>
          <a:off x="4708764" y="1451767"/>
          <a:ext cx="1856743" cy="116046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Discrete</a:t>
          </a:r>
          <a:endParaRPr lang="en-US" sz="2800" kern="1200" dirty="0"/>
        </a:p>
      </dsp:txBody>
      <dsp:txXfrm>
        <a:off x="4742753" y="1485756"/>
        <a:ext cx="1788765" cy="1092486"/>
      </dsp:txXfrm>
    </dsp:sp>
    <dsp:sp modelId="{7BDC05A8-BCC2-4CF7-86D3-4DD8382AECB9}">
      <dsp:nvSpPr>
        <dsp:cNvPr id="0" name=""/>
        <dsp:cNvSpPr/>
      </dsp:nvSpPr>
      <dsp:spPr>
        <a:xfrm>
          <a:off x="4476671" y="1161651"/>
          <a:ext cx="232092" cy="2320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0929"/>
              </a:lnTo>
              <a:lnTo>
                <a:pt x="232092" y="23209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FEAD-027A-42E4-AF9B-B0320D34D259}">
      <dsp:nvSpPr>
        <dsp:cNvPr id="0" name=""/>
        <dsp:cNvSpPr/>
      </dsp:nvSpPr>
      <dsp:spPr>
        <a:xfrm>
          <a:off x="4708764" y="2902348"/>
          <a:ext cx="1856743" cy="116046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Continuous</a:t>
          </a:r>
          <a:endParaRPr lang="en-US" sz="2800" kern="1200" dirty="0"/>
        </a:p>
      </dsp:txBody>
      <dsp:txXfrm>
        <a:off x="4742753" y="2936337"/>
        <a:ext cx="1788765" cy="10924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030B1-08FA-4523-BBBE-A5D24A16166A}">
      <dsp:nvSpPr>
        <dsp:cNvPr id="0" name=""/>
        <dsp:cNvSpPr/>
      </dsp:nvSpPr>
      <dsp:spPr>
        <a:xfrm>
          <a:off x="1343416" y="1186"/>
          <a:ext cx="2320929" cy="1160464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</a:rPr>
            <a:t>Qualitative 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</a:rPr>
            <a:t>(categorical)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1377405" y="35175"/>
        <a:ext cx="2252951" cy="1092486"/>
      </dsp:txXfrm>
    </dsp:sp>
    <dsp:sp modelId="{8A36446B-F786-40FC-9277-EFA15603C2CE}">
      <dsp:nvSpPr>
        <dsp:cNvPr id="0" name=""/>
        <dsp:cNvSpPr/>
      </dsp:nvSpPr>
      <dsp:spPr>
        <a:xfrm>
          <a:off x="1575509" y="1161651"/>
          <a:ext cx="232092" cy="870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0348"/>
              </a:lnTo>
              <a:lnTo>
                <a:pt x="232092" y="8703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F33BF8-EF77-4471-A524-86F4B110BFE0}">
      <dsp:nvSpPr>
        <dsp:cNvPr id="0" name=""/>
        <dsp:cNvSpPr/>
      </dsp:nvSpPr>
      <dsp:spPr>
        <a:xfrm>
          <a:off x="1807602" y="1451767"/>
          <a:ext cx="1856743" cy="116046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Nominal</a:t>
          </a:r>
          <a:endParaRPr lang="en-US" sz="2800" kern="1200" dirty="0"/>
        </a:p>
      </dsp:txBody>
      <dsp:txXfrm>
        <a:off x="1841591" y="1485756"/>
        <a:ext cx="1788765" cy="1092486"/>
      </dsp:txXfrm>
    </dsp:sp>
    <dsp:sp modelId="{4C7AADB4-E3C8-4054-9513-ABE10A3EBDE2}">
      <dsp:nvSpPr>
        <dsp:cNvPr id="0" name=""/>
        <dsp:cNvSpPr/>
      </dsp:nvSpPr>
      <dsp:spPr>
        <a:xfrm>
          <a:off x="1575509" y="1161651"/>
          <a:ext cx="232092" cy="2320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0929"/>
              </a:lnTo>
              <a:lnTo>
                <a:pt x="232092" y="23209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CB49B3-09E3-4276-8466-CC6DB93E0D91}">
      <dsp:nvSpPr>
        <dsp:cNvPr id="0" name=""/>
        <dsp:cNvSpPr/>
      </dsp:nvSpPr>
      <dsp:spPr>
        <a:xfrm>
          <a:off x="1807602" y="2902348"/>
          <a:ext cx="1856743" cy="116046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Ordinal</a:t>
          </a:r>
          <a:endParaRPr lang="en-US" sz="2800" kern="1200" dirty="0"/>
        </a:p>
      </dsp:txBody>
      <dsp:txXfrm>
        <a:off x="1841591" y="2936337"/>
        <a:ext cx="1788765" cy="1092486"/>
      </dsp:txXfrm>
    </dsp:sp>
    <dsp:sp modelId="{DD4B869B-66BE-4688-A6D7-CD3401DAE9EB}">
      <dsp:nvSpPr>
        <dsp:cNvPr id="0" name=""/>
        <dsp:cNvSpPr/>
      </dsp:nvSpPr>
      <dsp:spPr>
        <a:xfrm>
          <a:off x="4244578" y="1186"/>
          <a:ext cx="2320929" cy="1160464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bg1">
                  <a:lumMod val="50000"/>
                </a:schemeClr>
              </a:solidFill>
            </a:rPr>
            <a:t>Quantitative (numerical)</a:t>
          </a:r>
          <a:endParaRPr lang="en-US" sz="3200" b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4278567" y="35175"/>
        <a:ext cx="2252951" cy="1092486"/>
      </dsp:txXfrm>
    </dsp:sp>
    <dsp:sp modelId="{048E9E83-0C86-4DDA-9501-134DCBB207CF}">
      <dsp:nvSpPr>
        <dsp:cNvPr id="0" name=""/>
        <dsp:cNvSpPr/>
      </dsp:nvSpPr>
      <dsp:spPr>
        <a:xfrm>
          <a:off x="4476671" y="1161651"/>
          <a:ext cx="232092" cy="870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0348"/>
              </a:lnTo>
              <a:lnTo>
                <a:pt x="232092" y="870348"/>
              </a:lnTo>
            </a:path>
          </a:pathLst>
        </a:custGeom>
        <a:noFill/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ADAC1-7BE0-4704-AF27-1D2089372552}">
      <dsp:nvSpPr>
        <dsp:cNvPr id="0" name=""/>
        <dsp:cNvSpPr/>
      </dsp:nvSpPr>
      <dsp:spPr>
        <a:xfrm>
          <a:off x="4708764" y="1451767"/>
          <a:ext cx="1856743" cy="1160464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50000"/>
                </a:schemeClr>
              </a:solidFill>
            </a:rPr>
            <a:t>Discrete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4742753" y="1485756"/>
        <a:ext cx="1788765" cy="1092486"/>
      </dsp:txXfrm>
    </dsp:sp>
    <dsp:sp modelId="{7BDC05A8-BCC2-4CF7-86D3-4DD8382AECB9}">
      <dsp:nvSpPr>
        <dsp:cNvPr id="0" name=""/>
        <dsp:cNvSpPr/>
      </dsp:nvSpPr>
      <dsp:spPr>
        <a:xfrm>
          <a:off x="4476671" y="1161651"/>
          <a:ext cx="232092" cy="2320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0929"/>
              </a:lnTo>
              <a:lnTo>
                <a:pt x="232092" y="2320929"/>
              </a:lnTo>
            </a:path>
          </a:pathLst>
        </a:custGeom>
        <a:noFill/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FEAD-027A-42E4-AF9B-B0320D34D259}">
      <dsp:nvSpPr>
        <dsp:cNvPr id="0" name=""/>
        <dsp:cNvSpPr/>
      </dsp:nvSpPr>
      <dsp:spPr>
        <a:xfrm>
          <a:off x="4708764" y="2902348"/>
          <a:ext cx="1856743" cy="1160464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50000"/>
                </a:schemeClr>
              </a:solidFill>
            </a:rPr>
            <a:t>Continuous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4742753" y="2936337"/>
        <a:ext cx="1788765" cy="10924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030B1-08FA-4523-BBBE-A5D24A16166A}">
      <dsp:nvSpPr>
        <dsp:cNvPr id="0" name=""/>
        <dsp:cNvSpPr/>
      </dsp:nvSpPr>
      <dsp:spPr>
        <a:xfrm>
          <a:off x="1343416" y="1186"/>
          <a:ext cx="2320929" cy="1160464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bg1">
                  <a:lumMod val="50000"/>
                </a:schemeClr>
              </a:solidFill>
            </a:rPr>
            <a:t>Qualitative 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bg1">
                  <a:lumMod val="50000"/>
                </a:schemeClr>
              </a:solidFill>
            </a:rPr>
            <a:t>(categorical)</a:t>
          </a:r>
          <a:endParaRPr lang="en-US" sz="3200" b="1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377405" y="35175"/>
        <a:ext cx="2252951" cy="1092486"/>
      </dsp:txXfrm>
    </dsp:sp>
    <dsp:sp modelId="{8A36446B-F786-40FC-9277-EFA15603C2CE}">
      <dsp:nvSpPr>
        <dsp:cNvPr id="0" name=""/>
        <dsp:cNvSpPr/>
      </dsp:nvSpPr>
      <dsp:spPr>
        <a:xfrm>
          <a:off x="1575509" y="1161651"/>
          <a:ext cx="232092" cy="870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0348"/>
              </a:lnTo>
              <a:lnTo>
                <a:pt x="232092" y="870348"/>
              </a:lnTo>
            </a:path>
          </a:pathLst>
        </a:custGeom>
        <a:noFill/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F33BF8-EF77-4471-A524-86F4B110BFE0}">
      <dsp:nvSpPr>
        <dsp:cNvPr id="0" name=""/>
        <dsp:cNvSpPr/>
      </dsp:nvSpPr>
      <dsp:spPr>
        <a:xfrm>
          <a:off x="1807602" y="1451767"/>
          <a:ext cx="1856743" cy="1160464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50000"/>
                </a:schemeClr>
              </a:solidFill>
            </a:rPr>
            <a:t>Nominal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841591" y="1485756"/>
        <a:ext cx="1788765" cy="1092486"/>
      </dsp:txXfrm>
    </dsp:sp>
    <dsp:sp modelId="{4C7AADB4-E3C8-4054-9513-ABE10A3EBDE2}">
      <dsp:nvSpPr>
        <dsp:cNvPr id="0" name=""/>
        <dsp:cNvSpPr/>
      </dsp:nvSpPr>
      <dsp:spPr>
        <a:xfrm>
          <a:off x="1575509" y="1161651"/>
          <a:ext cx="232092" cy="2320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0929"/>
              </a:lnTo>
              <a:lnTo>
                <a:pt x="232092" y="2320929"/>
              </a:lnTo>
            </a:path>
          </a:pathLst>
        </a:custGeom>
        <a:noFill/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CB49B3-09E3-4276-8466-CC6DB93E0D91}">
      <dsp:nvSpPr>
        <dsp:cNvPr id="0" name=""/>
        <dsp:cNvSpPr/>
      </dsp:nvSpPr>
      <dsp:spPr>
        <a:xfrm>
          <a:off x="1807602" y="2902348"/>
          <a:ext cx="1856743" cy="1160464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>
                  <a:lumMod val="50000"/>
                </a:schemeClr>
              </a:solidFill>
            </a:rPr>
            <a:t>Ordinal</a:t>
          </a:r>
          <a:endParaRPr lang="en-US" sz="28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841591" y="2936337"/>
        <a:ext cx="1788765" cy="1092486"/>
      </dsp:txXfrm>
    </dsp:sp>
    <dsp:sp modelId="{DD4B869B-66BE-4688-A6D7-CD3401DAE9EB}">
      <dsp:nvSpPr>
        <dsp:cNvPr id="0" name=""/>
        <dsp:cNvSpPr/>
      </dsp:nvSpPr>
      <dsp:spPr>
        <a:xfrm>
          <a:off x="4244578" y="1186"/>
          <a:ext cx="2320929" cy="116046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chemeClr val="tx1"/>
              </a:solidFill>
            </a:rPr>
            <a:t>Quantitative (numerical)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4278567" y="35175"/>
        <a:ext cx="2252951" cy="1092486"/>
      </dsp:txXfrm>
    </dsp:sp>
    <dsp:sp modelId="{048E9E83-0C86-4DDA-9501-134DCBB207CF}">
      <dsp:nvSpPr>
        <dsp:cNvPr id="0" name=""/>
        <dsp:cNvSpPr/>
      </dsp:nvSpPr>
      <dsp:spPr>
        <a:xfrm>
          <a:off x="4476671" y="1161651"/>
          <a:ext cx="232092" cy="870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0348"/>
              </a:lnTo>
              <a:lnTo>
                <a:pt x="232092" y="8703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ADAC1-7BE0-4704-AF27-1D2089372552}">
      <dsp:nvSpPr>
        <dsp:cNvPr id="0" name=""/>
        <dsp:cNvSpPr/>
      </dsp:nvSpPr>
      <dsp:spPr>
        <a:xfrm>
          <a:off x="4708764" y="1451767"/>
          <a:ext cx="1856743" cy="116046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Discrete</a:t>
          </a:r>
          <a:endParaRPr lang="en-US" sz="2800" kern="1200" dirty="0"/>
        </a:p>
      </dsp:txBody>
      <dsp:txXfrm>
        <a:off x="4742753" y="1485756"/>
        <a:ext cx="1788765" cy="1092486"/>
      </dsp:txXfrm>
    </dsp:sp>
    <dsp:sp modelId="{7BDC05A8-BCC2-4CF7-86D3-4DD8382AECB9}">
      <dsp:nvSpPr>
        <dsp:cNvPr id="0" name=""/>
        <dsp:cNvSpPr/>
      </dsp:nvSpPr>
      <dsp:spPr>
        <a:xfrm>
          <a:off x="4476671" y="1161651"/>
          <a:ext cx="232092" cy="2320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0929"/>
              </a:lnTo>
              <a:lnTo>
                <a:pt x="232092" y="23209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CFEAD-027A-42E4-AF9B-B0320D34D259}">
      <dsp:nvSpPr>
        <dsp:cNvPr id="0" name=""/>
        <dsp:cNvSpPr/>
      </dsp:nvSpPr>
      <dsp:spPr>
        <a:xfrm>
          <a:off x="4708764" y="2902348"/>
          <a:ext cx="1856743" cy="116046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Continuous</a:t>
          </a:r>
          <a:endParaRPr lang="en-US" sz="2800" kern="1200" dirty="0"/>
        </a:p>
      </dsp:txBody>
      <dsp:txXfrm>
        <a:off x="4742753" y="2936337"/>
        <a:ext cx="1788765" cy="10924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image" Target="../media/image2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image" Target="../media/image27.wmf"/><Relationship Id="rId3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image" Target="../media/image30.wmf"/><Relationship Id="rId3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Chernobai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D990975-7313-44CB-91D2-C08CE022BF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099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Chernobai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4BD8590-F28F-41F5-8B41-2179CC288A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072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mtClean="0"/>
              <a:t>Chernobai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96B5240-7876-41B2-A8E3-BBA4A7182CDC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833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Chernobai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4BD8590-F28F-41F5-8B41-2179CC288A7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75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Chernobai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4BD8590-F28F-41F5-8B41-2179CC288A7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8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048000"/>
            <a:ext cx="6400800" cy="6858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10DE8378-5BA0-4B44-8616-2D10BF214E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1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586B5-A88A-47C6-B087-51AD189EE4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32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235187-C46C-491E-A12B-24B033DB36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99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D9992-496C-4182-A944-160D96855F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61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E8A488-D1F6-4C44-9464-350D1804EF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29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88F11D-A852-4C18-A728-4470EBF5F6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395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1ED27-3FCD-49AE-888A-26EB21BAF6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32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4B9B6-D3E8-499E-9F68-5226841959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98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3C983F-6A48-4F94-A8D9-EE4BAB4543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065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EFF54-6835-4556-9C04-10A3C82B81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56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10DD9-6AAB-4F21-9D6B-94D21CBF37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46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936DCB-955A-4BB8-AD90-9FCAE5B38F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064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A12E43-571D-42A5-A4C9-B82E57846F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67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081F0C-F70E-43CA-AF82-F9E6ED8E16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86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60079-BE6C-487C-980A-56FC57A319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448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3438" y="1752600"/>
            <a:ext cx="392430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3438" y="3962400"/>
            <a:ext cx="392430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E0BDF0-9C26-4CCC-9518-C6AC544B12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84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66738" y="1752600"/>
            <a:ext cx="392430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3438" y="1752600"/>
            <a:ext cx="392430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66738" y="3962400"/>
            <a:ext cx="392430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3438" y="3962400"/>
            <a:ext cx="392430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C1F0B8-3453-4DEE-BEEF-5D47C0A042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207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A5F4A-F3B9-45DC-A4A1-DD3ED19FE7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85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3438" y="1752600"/>
            <a:ext cx="392430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3438" y="3962400"/>
            <a:ext cx="392430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660A3-473D-424A-9F98-77E464A7F3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98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F01F97-CE00-475A-B5C6-AA3E31DD7E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66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371F1-4533-491F-B54E-63D5E3069F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10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7BA536-CBA1-4924-B75E-5CE9DD0555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40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74D9A4-E4CE-4811-893E-A8DEB06BBB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77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B24E1-60E1-4D45-BA3C-A5DF46BD13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3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9EC618-7542-4EB3-8ED2-A0740BAC9D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39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6C1F8-DCDF-4BA2-84C3-3A65754937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Trebuchet MS" panose="020B0603020202020204" pitchFamily="34" charset="0"/>
              </a:defRPr>
            </a:lvl1pPr>
          </a:lstStyle>
          <a:p>
            <a:pPr>
              <a:defRPr/>
            </a:pPr>
            <a:fld id="{E96C9B3D-17EC-4713-AF01-353FE1EEE0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7A7266-1EA4-44A7-9B6E-35DD3493B5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</p:sldLayoutIdLst>
  <p:hf hdr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3.xml"/><Relationship Id="rId2" Type="http://schemas.openxmlformats.org/officeDocument/2006/relationships/diagramData" Target="../diagrams/data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3.xml"/><Relationship Id="rId2" Type="http://schemas.openxmlformats.org/officeDocument/2006/relationships/diagramData" Target="../diagrams/data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3.xml"/><Relationship Id="rId2" Type="http://schemas.openxmlformats.org/officeDocument/2006/relationships/diagramData" Target="../diagrams/data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3.xml"/><Relationship Id="rId2" Type="http://schemas.openxmlformats.org/officeDocument/2006/relationships/diagramData" Target="../diagrams/data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6.w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27.w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28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9.w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30.w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31.wmf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9.wmf"/><Relationship Id="rId3" Type="http://schemas.openxmlformats.org/officeDocument/2006/relationships/image" Target="../media/image34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money.cnn.com/2007/08/16/real_estate/home_prices_fall_again/index.htm" TargetMode="External"/><Relationship Id="rId4" Type="http://schemas.openxmlformats.org/officeDocument/2006/relationships/hyperlink" Target="http://money.cnn.com/galleries/2012/real_estate/1205/gallery.affordable-homes/8.html" TargetMode="External"/><Relationship Id="rId5" Type="http://schemas.openxmlformats.org/officeDocument/2006/relationships/hyperlink" Target="http://www.huffingtonpost.com/2013/08/22/median-household-income-dropped_n_3794191.html?utm_hp_ref=business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money.cnn.com/2009/01/06/real_estate/Manhattan_market_softens/index.htm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37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38.w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39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41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42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3.PNG"/><Relationship Id="rId3" Type="http://schemas.openxmlformats.org/officeDocument/2006/relationships/image" Target="../media/image44.gi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gi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gi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gi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46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48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49.wmf"/><Relationship Id="rId5" Type="http://schemas.openxmlformats.org/officeDocument/2006/relationships/image" Target="../media/image50.gi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5119688"/>
            <a:ext cx="9144000" cy="12461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3763" y="-6350"/>
            <a:ext cx="6381750" cy="1149350"/>
          </a:xfrm>
        </p:spPr>
        <p:txBody>
          <a:bodyPr rtlCol="0">
            <a:normAutofit/>
          </a:bodyPr>
          <a:lstStyle/>
          <a:p>
            <a:pPr algn="l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3200" b="1" dirty="0" smtClean="0">
                <a:latin typeface="+mn-lt"/>
              </a:rPr>
              <a:t>MBC 638: </a:t>
            </a:r>
            <a:br>
              <a:rPr lang="en-US" sz="3200" b="1" dirty="0" smtClean="0">
                <a:latin typeface="+mn-lt"/>
              </a:rPr>
            </a:br>
            <a:r>
              <a:rPr lang="en-US" sz="3200" b="1" dirty="0" smtClean="0">
                <a:latin typeface="+mn-lt"/>
              </a:rPr>
              <a:t>Data Analysis &amp; Decision Making</a:t>
            </a:r>
            <a:endParaRPr lang="en-US" sz="2000" b="1" dirty="0" smtClean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2949443"/>
            <a:ext cx="2876550" cy="1922423"/>
          </a:xfrm>
          <a:prstGeom prst="rect">
            <a:avLst/>
          </a:prstGeom>
          <a:effectLst>
            <a:softEdge rad="3175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06" y="2948599"/>
            <a:ext cx="2501283" cy="1929561"/>
          </a:xfrm>
          <a:prstGeom prst="rect">
            <a:avLst/>
          </a:prstGeom>
          <a:effectLst>
            <a:softEdge rad="3175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89" y="2945003"/>
            <a:ext cx="2570825" cy="1930107"/>
          </a:xfrm>
          <a:prstGeom prst="rect">
            <a:avLst/>
          </a:prstGeom>
          <a:effectLst>
            <a:softEdge rad="3175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155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955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Text Box 8"/>
          <p:cNvSpPr txBox="1">
            <a:spLocks noChangeArrowheads="1"/>
          </p:cNvSpPr>
          <p:nvPr/>
        </p:nvSpPr>
        <p:spPr bwMode="auto">
          <a:xfrm>
            <a:off x="504824" y="5353050"/>
            <a:ext cx="863917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/>
              <a:t>Lecture 02: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b="1" dirty="0"/>
              <a:t>Graphical </a:t>
            </a:r>
            <a:r>
              <a:rPr lang="en-US" altLang="en-US" b="1" dirty="0" smtClean="0"/>
              <a:t>&amp; numerical </a:t>
            </a:r>
            <a:r>
              <a:rPr lang="en-US" altLang="en-US" b="1" dirty="0"/>
              <a:t>descriptive measures for sample </a:t>
            </a:r>
            <a:r>
              <a:rPr lang="en-US" altLang="en-US" b="1" dirty="0" smtClean="0"/>
              <a:t>data (Chapters 2, 3)</a:t>
            </a:r>
            <a:endParaRPr lang="en-US" altLang="en-US" b="1" dirty="0"/>
          </a:p>
        </p:txBody>
      </p:sp>
      <p:sp>
        <p:nvSpPr>
          <p:cNvPr id="6157" name="TextBox 9"/>
          <p:cNvSpPr txBox="1">
            <a:spLocks noChangeArrowheads="1"/>
          </p:cNvSpPr>
          <p:nvPr/>
        </p:nvSpPr>
        <p:spPr bwMode="auto">
          <a:xfrm>
            <a:off x="2201863" y="1765300"/>
            <a:ext cx="5419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990033"/>
                </a:solidFill>
              </a:rPr>
              <a:t/>
            </a:r>
            <a:br>
              <a:rPr lang="en-US" altLang="en-US" b="1" dirty="0">
                <a:solidFill>
                  <a:srgbClr val="990033"/>
                </a:solidFill>
              </a:rPr>
            </a:br>
            <a:r>
              <a:rPr lang="en-US" altLang="en-US" dirty="0"/>
              <a:t>Anna Chernobai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428" t="29111" r="32619" b="55651"/>
          <a:stretch/>
        </p:blipFill>
        <p:spPr>
          <a:xfrm>
            <a:off x="1117241" y="3647078"/>
            <a:ext cx="6583363" cy="1965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363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458200" cy="3657600"/>
          </a:xfrm>
        </p:spPr>
        <p:txBody>
          <a:bodyPr rtlCol="0">
            <a:normAutofit/>
          </a:bodyPr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1800" dirty="0" smtClean="0">
                <a:latin typeface="Arial" panose="020B0604020202020204" pitchFamily="34" charset="0"/>
              </a:rPr>
              <a:t>A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 variable </a:t>
            </a:r>
            <a:r>
              <a:rPr lang="en-US" sz="1800" dirty="0" smtClean="0">
                <a:latin typeface="Arial" panose="020B0604020202020204" pitchFamily="34" charset="0"/>
              </a:rPr>
              <a:t>is a characteristic of members of a population.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is an array of data (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  <a:r>
              <a:rPr lang="en-US" sz="1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is a list of all variable values for a single member of a population.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panose="020B0604020202020204" pitchFamily="34" charset="0"/>
            </a:endParaRPr>
          </a:p>
        </p:txBody>
      </p:sp>
      <p:sp>
        <p:nvSpPr>
          <p:cNvPr id="24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331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3E5268-CF55-4D1B-B230-54DC44836088}" type="slidenum">
              <a:rPr lang="en-US" altLang="en-US" smtClean="0">
                <a:latin typeface="Verdana" panose="020B0604030504040204" pitchFamily="34" charset="0"/>
              </a:rPr>
              <a:pPr/>
              <a:t>10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13319" name="TextBox 1"/>
          <p:cNvSpPr txBox="1">
            <a:spLocks noChangeArrowheads="1"/>
          </p:cNvSpPr>
          <p:nvPr/>
        </p:nvSpPr>
        <p:spPr bwMode="auto">
          <a:xfrm>
            <a:off x="149046" y="3173281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Data set:</a:t>
            </a:r>
          </a:p>
        </p:txBody>
      </p:sp>
      <p:sp>
        <p:nvSpPr>
          <p:cNvPr id="3" name="Rectangle 2"/>
          <p:cNvSpPr/>
          <p:nvPr/>
        </p:nvSpPr>
        <p:spPr>
          <a:xfrm>
            <a:off x="1441091" y="4635155"/>
            <a:ext cx="6330950" cy="260350"/>
          </a:xfrm>
          <a:prstGeom prst="rect">
            <a:avLst/>
          </a:prstGeom>
          <a:noFill/>
          <a:ln w="3492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322" name="TextBox 9"/>
          <p:cNvSpPr txBox="1">
            <a:spLocks noChangeArrowheads="1"/>
          </p:cNvSpPr>
          <p:nvPr/>
        </p:nvSpPr>
        <p:spPr bwMode="auto">
          <a:xfrm>
            <a:off x="7753964" y="4831205"/>
            <a:ext cx="1478321" cy="56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500" b="1" dirty="0" smtClean="0">
                <a:solidFill>
                  <a:srgbClr val="009900"/>
                </a:solidFill>
              </a:rPr>
              <a:t>Observations</a:t>
            </a:r>
          </a:p>
          <a:p>
            <a:pPr algn="ctr" eaLnBrk="1" hangingPunct="1"/>
            <a:r>
              <a:rPr lang="en-US" altLang="en-US" sz="1600" b="1" dirty="0" smtClean="0">
                <a:solidFill>
                  <a:srgbClr val="009900"/>
                </a:solidFill>
              </a:rPr>
              <a:t>(rows)</a:t>
            </a:r>
            <a:endParaRPr lang="en-US" altLang="en-US" sz="1600" b="1" dirty="0">
              <a:solidFill>
                <a:srgbClr val="0099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334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2. Random variables, data, observations</a:t>
            </a:r>
            <a:endParaRPr lang="en-US" altLang="en-US" sz="2400" b="1" smtClean="0"/>
          </a:p>
        </p:txBody>
      </p:sp>
      <p:sp>
        <p:nvSpPr>
          <p:cNvPr id="21" name="Rectangle 20"/>
          <p:cNvSpPr/>
          <p:nvPr/>
        </p:nvSpPr>
        <p:spPr>
          <a:xfrm>
            <a:off x="1441091" y="5141567"/>
            <a:ext cx="6330950" cy="260350"/>
          </a:xfrm>
          <a:prstGeom prst="rect">
            <a:avLst/>
          </a:prstGeom>
          <a:noFill/>
          <a:ln w="3492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428" t="29111" r="32619" b="55651"/>
          <a:stretch/>
        </p:blipFill>
        <p:spPr>
          <a:xfrm>
            <a:off x="1117241" y="3647078"/>
            <a:ext cx="6583363" cy="1965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363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458200" cy="3657600"/>
          </a:xfrm>
        </p:spPr>
        <p:txBody>
          <a:bodyPr rtlCol="0">
            <a:normAutofit/>
          </a:bodyPr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1800" dirty="0" smtClean="0">
                <a:latin typeface="Arial" panose="020B0604020202020204" pitchFamily="34" charset="0"/>
              </a:rPr>
              <a:t>A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 variable </a:t>
            </a:r>
            <a:r>
              <a:rPr lang="en-US" sz="1800" dirty="0" smtClean="0">
                <a:latin typeface="Arial" panose="020B0604020202020204" pitchFamily="34" charset="0"/>
              </a:rPr>
              <a:t>is a characteristic of members of a population.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is an array of data (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  <a:r>
              <a:rPr lang="en-US" sz="1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is a list of all variable values for a single member of a population.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panose="020B0604020202020204" pitchFamily="34" charset="0"/>
            </a:endParaRPr>
          </a:p>
        </p:txBody>
      </p:sp>
      <p:sp>
        <p:nvSpPr>
          <p:cNvPr id="24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1331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3E5268-CF55-4D1B-B230-54DC44836088}" type="slidenum">
              <a:rPr lang="en-US" altLang="en-US" smtClean="0">
                <a:latin typeface="Verdana" panose="020B0604030504040204" pitchFamily="34" charset="0"/>
              </a:rPr>
              <a:pPr/>
              <a:t>11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13319" name="TextBox 1"/>
          <p:cNvSpPr txBox="1">
            <a:spLocks noChangeArrowheads="1"/>
          </p:cNvSpPr>
          <p:nvPr/>
        </p:nvSpPr>
        <p:spPr bwMode="auto">
          <a:xfrm>
            <a:off x="149046" y="3173281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Data set:</a:t>
            </a:r>
          </a:p>
        </p:txBody>
      </p:sp>
      <p:sp>
        <p:nvSpPr>
          <p:cNvPr id="13322" name="TextBox 9"/>
          <p:cNvSpPr txBox="1">
            <a:spLocks noChangeArrowheads="1"/>
          </p:cNvSpPr>
          <p:nvPr/>
        </p:nvSpPr>
        <p:spPr bwMode="auto">
          <a:xfrm>
            <a:off x="1119699" y="5716171"/>
            <a:ext cx="1371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 dirty="0" smtClean="0">
                <a:solidFill>
                  <a:srgbClr val="009900"/>
                </a:solidFill>
              </a:rPr>
              <a:t>Observation</a:t>
            </a:r>
          </a:p>
          <a:p>
            <a:pPr algn="ctr" eaLnBrk="1" hangingPunct="1"/>
            <a:r>
              <a:rPr lang="en-US" altLang="en-US" sz="1600" b="1" dirty="0" smtClean="0">
                <a:solidFill>
                  <a:srgbClr val="009900"/>
                </a:solidFill>
              </a:rPr>
              <a:t>index</a:t>
            </a:r>
            <a:endParaRPr lang="en-US" altLang="en-US" sz="1600" b="1" dirty="0">
              <a:solidFill>
                <a:srgbClr val="009900"/>
              </a:solidFill>
            </a:endParaRPr>
          </a:p>
        </p:txBody>
      </p:sp>
      <p:sp>
        <p:nvSpPr>
          <p:cNvPr id="13326" name="TextBox 20"/>
          <p:cNvSpPr txBox="1">
            <a:spLocks noChangeArrowheads="1"/>
          </p:cNvSpPr>
          <p:nvPr/>
        </p:nvSpPr>
        <p:spPr bwMode="auto">
          <a:xfrm>
            <a:off x="3498491" y="3244505"/>
            <a:ext cx="266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00FF"/>
                </a:solidFill>
              </a:rPr>
              <a:t>variable name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006366" y="3854105"/>
            <a:ext cx="720725" cy="355600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730391" y="3854105"/>
            <a:ext cx="768350" cy="355600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727091" y="3614393"/>
            <a:ext cx="76200" cy="204787"/>
          </a:xfrm>
          <a:prstGeom prst="straightConnector1">
            <a:avLst/>
          </a:prstGeom>
          <a:ln w="22225">
            <a:solidFill>
              <a:srgbClr val="00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054241" y="3573118"/>
            <a:ext cx="120650" cy="206375"/>
          </a:xfrm>
          <a:prstGeom prst="straightConnector1">
            <a:avLst/>
          </a:prstGeom>
          <a:ln w="22225">
            <a:solidFill>
              <a:srgbClr val="0000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334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2. Random variables, data, observations</a:t>
            </a:r>
            <a:endParaRPr lang="en-US" altLang="en-US" sz="24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1434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49EC3FB-4D0B-4EFC-B67C-7B4F09160641}" type="slidenum">
              <a:rPr lang="en-US" altLang="en-US" smtClean="0">
                <a:latin typeface="Verdana" panose="020B0604030504040204" pitchFamily="34" charset="0"/>
              </a:rPr>
              <a:pPr/>
              <a:t>12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343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2. Data types (variable types)</a:t>
            </a:r>
            <a:endParaRPr lang="en-US" altLang="en-US" sz="2400" b="1" smtClean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687897" y="1468351"/>
          <a:ext cx="790892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739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1434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49EC3FB-4D0B-4EFC-B67C-7B4F09160641}" type="slidenum">
              <a:rPr lang="en-US" altLang="en-US" smtClean="0">
                <a:latin typeface="Verdana" panose="020B0604030504040204" pitchFamily="34" charset="0"/>
              </a:rPr>
              <a:pPr/>
              <a:t>13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343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2. Data types (variable types)</a:t>
            </a:r>
            <a:endParaRPr lang="en-US" altLang="en-US" sz="2400" b="1" smtClean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687897" y="1468351"/>
          <a:ext cx="5770053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52400" y="1588439"/>
            <a:ext cx="2228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</a:rPr>
              <a:t>Represents a certain group or category or quality</a:t>
            </a:r>
            <a:endParaRPr lang="en-US" b="1" dirty="0">
              <a:solidFill>
                <a:srgbClr val="FF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05400" y="2854020"/>
            <a:ext cx="3886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natural </a:t>
            </a:r>
            <a:r>
              <a:rPr lang="en-US" dirty="0"/>
              <a:t>ordering is </a:t>
            </a:r>
            <a:r>
              <a:rPr lang="en-US" u="sng" dirty="0"/>
              <a:t>not</a:t>
            </a:r>
            <a:r>
              <a:rPr lang="en-US" dirty="0"/>
              <a:t> </a:t>
            </a:r>
            <a:r>
              <a:rPr lang="en-US" dirty="0" smtClean="0"/>
              <a:t>possible. </a:t>
            </a:r>
          </a:p>
          <a:p>
            <a:r>
              <a:rPr lang="en-US" sz="1400" dirty="0" smtClean="0"/>
              <a:t>E.g. eye color, college major, company name, gender, ethnicity</a:t>
            </a:r>
            <a:r>
              <a:rPr lang="en-US" sz="1400" dirty="0" smtClean="0">
                <a:solidFill>
                  <a:srgbClr val="FF6600"/>
                </a:solidFill>
              </a:rPr>
              <a:t>.</a:t>
            </a:r>
            <a:endParaRPr lang="en-US" sz="1400" dirty="0">
              <a:solidFill>
                <a:srgbClr val="FF66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05401" y="4293572"/>
            <a:ext cx="3886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natural </a:t>
            </a:r>
            <a:r>
              <a:rPr lang="en-US" dirty="0"/>
              <a:t>ordering </a:t>
            </a:r>
            <a:r>
              <a:rPr lang="en-US" dirty="0" smtClean="0"/>
              <a:t>of possible values can be assigned. </a:t>
            </a:r>
          </a:p>
          <a:p>
            <a:r>
              <a:rPr lang="en-US" sz="1400" dirty="0" smtClean="0"/>
              <a:t>E.g</a:t>
            </a:r>
            <a:r>
              <a:rPr lang="en-US" sz="1400" dirty="0"/>
              <a:t>. place that a runner finishes in a marathon; grade (A, B, C</a:t>
            </a:r>
            <a:r>
              <a:rPr lang="en-US" sz="1400" dirty="0" smtClean="0"/>
              <a:t>); opinion (disagree, neutral, agree).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506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1434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49EC3FB-4D0B-4EFC-B67C-7B4F09160641}" type="slidenum">
              <a:rPr lang="en-US" altLang="en-US" smtClean="0">
                <a:latin typeface="Verdana" panose="020B0604030504040204" pitchFamily="34" charset="0"/>
              </a:rPr>
              <a:pPr/>
              <a:t>14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343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2. Data types (variable types)</a:t>
            </a:r>
            <a:endParaRPr lang="en-US" altLang="en-US" sz="2400" b="1" smtClean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3429000" y="1468351"/>
          <a:ext cx="5086350" cy="4019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262768" y="1324483"/>
            <a:ext cx="1905001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 smtClean="0">
                <a:solidFill>
                  <a:srgbClr val="009900"/>
                </a:solidFill>
              </a:rPr>
              <a:t>Can </a:t>
            </a:r>
            <a:r>
              <a:rPr lang="en-US" sz="1700" b="1" dirty="0">
                <a:solidFill>
                  <a:srgbClr val="009900"/>
                </a:solidFill>
              </a:rPr>
              <a:t>be measured in numerical values for which arithmetic operations </a:t>
            </a:r>
            <a:r>
              <a:rPr lang="en-US" sz="1700" b="1" dirty="0" smtClean="0">
                <a:solidFill>
                  <a:srgbClr val="009900"/>
                </a:solidFill>
              </a:rPr>
              <a:t>(adding, subtracting,  averaging</a:t>
            </a:r>
            <a:r>
              <a:rPr lang="en-US" sz="1700" b="1" dirty="0">
                <a:solidFill>
                  <a:srgbClr val="009900"/>
                </a:solidFill>
              </a:rPr>
              <a:t>) make </a:t>
            </a:r>
            <a:r>
              <a:rPr lang="en-US" sz="1700" b="1" dirty="0" smtClean="0">
                <a:solidFill>
                  <a:srgbClr val="009900"/>
                </a:solidFill>
              </a:rPr>
              <a:t>sense</a:t>
            </a:r>
          </a:p>
          <a:p>
            <a:endParaRPr lang="en-US" sz="1700" b="1" dirty="0">
              <a:solidFill>
                <a:srgbClr val="009900"/>
              </a:solidFill>
            </a:endParaRPr>
          </a:p>
          <a:p>
            <a:r>
              <a:rPr lang="en-US" sz="1700" b="1" dirty="0">
                <a:solidFill>
                  <a:srgbClr val="009900"/>
                </a:solidFill>
              </a:rPr>
              <a:t>e.g. GPA, height, weight, $, %, #</a:t>
            </a:r>
            <a:r>
              <a:rPr lang="en-US" sz="1700" b="1" dirty="0" smtClean="0">
                <a:solidFill>
                  <a:srgbClr val="009900"/>
                </a:solidFill>
              </a:rPr>
              <a:t> </a:t>
            </a:r>
            <a:r>
              <a:rPr lang="en-US" sz="1700" b="1" dirty="0">
                <a:solidFill>
                  <a:srgbClr val="009900"/>
                </a:solidFill>
              </a:rPr>
              <a:t>of people, temperature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2932616"/>
            <a:ext cx="3733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Typically, take whole digit values.</a:t>
            </a:r>
          </a:p>
          <a:p>
            <a:r>
              <a:rPr lang="en-US" sz="1400" dirty="0" smtClean="0"/>
              <a:t>e.g. Number of companies, number of people, age (in whole years).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4324619"/>
            <a:ext cx="4834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take any value.</a:t>
            </a:r>
          </a:p>
          <a:p>
            <a:r>
              <a:rPr lang="en-US" sz="1400" dirty="0" smtClean="0"/>
              <a:t>e.g. temperature, height, salary, home price.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5777726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Note</a:t>
            </a:r>
            <a:r>
              <a:rPr lang="en-US" dirty="0"/>
              <a:t>: Quantitative variables are measured in units of measurement, such as $, feet, pounds, %, …</a:t>
            </a:r>
          </a:p>
        </p:txBody>
      </p:sp>
    </p:spTree>
    <p:extLst>
      <p:ext uri="{BB962C8B-B14F-4D97-AF65-F5344CB8AC3E}">
        <p14:creationId xmlns:p14="http://schemas.microsoft.com/office/powerpoint/2010/main" val="194876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4ABF2C-F8AB-4FCA-B1B6-1DE333C9E9A1}" type="slidenum">
              <a:rPr lang="en-US" altLang="en-US" smtClean="0">
                <a:latin typeface="Verdana" panose="020B0604030504040204" pitchFamily="34" charset="0"/>
              </a:rPr>
              <a:pPr/>
              <a:t>15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16392" name="TextBox 10"/>
          <p:cNvSpPr txBox="1">
            <a:spLocks noChangeArrowheads="1"/>
          </p:cNvSpPr>
          <p:nvPr/>
        </p:nvSpPr>
        <p:spPr bwMode="auto">
          <a:xfrm>
            <a:off x="4584699" y="4926409"/>
            <a:ext cx="1066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rgbClr val="009900"/>
                </a:solidFill>
              </a:rPr>
              <a:t>Numerical</a:t>
            </a:r>
          </a:p>
          <a:p>
            <a:pPr eaLnBrk="1" hangingPunct="1"/>
            <a:r>
              <a:rPr lang="en-US" altLang="en-US" sz="1400" b="1" dirty="0">
                <a:solidFill>
                  <a:srgbClr val="009900"/>
                </a:solidFill>
              </a:rPr>
              <a:t>Discrete</a:t>
            </a:r>
          </a:p>
        </p:txBody>
      </p:sp>
      <p:sp>
        <p:nvSpPr>
          <p:cNvPr id="16393" name="TextBox 2"/>
          <p:cNvSpPr txBox="1">
            <a:spLocks noChangeArrowheads="1"/>
          </p:cNvSpPr>
          <p:nvPr/>
        </p:nvSpPr>
        <p:spPr bwMode="auto">
          <a:xfrm>
            <a:off x="2270124" y="5148660"/>
            <a:ext cx="12192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rgbClr val="990033"/>
                </a:solidFill>
              </a:rPr>
              <a:t>Categorical</a:t>
            </a:r>
          </a:p>
          <a:p>
            <a:pPr eaLnBrk="1" hangingPunct="1"/>
            <a:r>
              <a:rPr lang="en-US" altLang="en-US" sz="1400" b="1" dirty="0">
                <a:solidFill>
                  <a:srgbClr val="990033"/>
                </a:solidFill>
              </a:rPr>
              <a:t>Nominal</a:t>
            </a:r>
          </a:p>
        </p:txBody>
      </p:sp>
      <p:sp>
        <p:nvSpPr>
          <p:cNvPr id="16395" name="TextBox 12"/>
          <p:cNvSpPr txBox="1">
            <a:spLocks noChangeArrowheads="1"/>
          </p:cNvSpPr>
          <p:nvPr/>
        </p:nvSpPr>
        <p:spPr bwMode="auto">
          <a:xfrm>
            <a:off x="6631781" y="4721621"/>
            <a:ext cx="1219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rgbClr val="0000FF"/>
                </a:solidFill>
              </a:rPr>
              <a:t>Categorical</a:t>
            </a:r>
          </a:p>
          <a:p>
            <a:pPr eaLnBrk="1" hangingPunct="1"/>
            <a:r>
              <a:rPr lang="en-US" altLang="en-US" sz="1400" b="1" dirty="0">
                <a:solidFill>
                  <a:srgbClr val="0000FF"/>
                </a:solidFill>
              </a:rPr>
              <a:t>Ordinal</a:t>
            </a:r>
          </a:p>
        </p:txBody>
      </p:sp>
      <p:sp>
        <p:nvSpPr>
          <p:cNvPr id="16396" name="TextBox 13"/>
          <p:cNvSpPr txBox="1">
            <a:spLocks noChangeArrowheads="1"/>
          </p:cNvSpPr>
          <p:nvPr/>
        </p:nvSpPr>
        <p:spPr bwMode="auto">
          <a:xfrm>
            <a:off x="5715000" y="5353448"/>
            <a:ext cx="1219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rgbClr val="FF6600"/>
                </a:solidFill>
              </a:rPr>
              <a:t>Numerical</a:t>
            </a:r>
          </a:p>
          <a:p>
            <a:pPr eaLnBrk="1" hangingPunct="1"/>
            <a:r>
              <a:rPr lang="en-US" altLang="en-US" sz="1400" b="1" dirty="0">
                <a:solidFill>
                  <a:srgbClr val="FF6600"/>
                </a:solidFill>
              </a:rPr>
              <a:t>Continuous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6398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2. Data types (variable types)</a:t>
            </a:r>
            <a:endParaRPr lang="en-US" altLang="en-US" sz="2400" b="1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51428" t="29111" r="32619" b="55651"/>
          <a:stretch/>
        </p:blipFill>
        <p:spPr>
          <a:xfrm>
            <a:off x="1258093" y="2277411"/>
            <a:ext cx="6583363" cy="1965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Arrow Connector 2"/>
          <p:cNvCxnSpPr>
            <a:stCxn id="16392" idx="0"/>
          </p:cNvCxnSpPr>
          <p:nvPr/>
        </p:nvCxnSpPr>
        <p:spPr>
          <a:xfrm flipH="1" flipV="1">
            <a:off x="3028950" y="4242595"/>
            <a:ext cx="2089149" cy="683814"/>
          </a:xfrm>
          <a:prstGeom prst="straightConnector1">
            <a:avLst/>
          </a:prstGeom>
          <a:ln>
            <a:solidFill>
              <a:srgbClr val="0099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6392" idx="0"/>
          </p:cNvCxnSpPr>
          <p:nvPr/>
        </p:nvCxnSpPr>
        <p:spPr>
          <a:xfrm flipV="1">
            <a:off x="5118099" y="4279901"/>
            <a:ext cx="269479" cy="646508"/>
          </a:xfrm>
          <a:prstGeom prst="straightConnector1">
            <a:avLst/>
          </a:prstGeom>
          <a:ln>
            <a:solidFill>
              <a:srgbClr val="0099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393" idx="0"/>
          </p:cNvCxnSpPr>
          <p:nvPr/>
        </p:nvCxnSpPr>
        <p:spPr>
          <a:xfrm flipV="1">
            <a:off x="2879724" y="4242596"/>
            <a:ext cx="724694" cy="906064"/>
          </a:xfrm>
          <a:prstGeom prst="straightConnector1">
            <a:avLst/>
          </a:prstGeom>
          <a:ln>
            <a:solidFill>
              <a:srgbClr val="990033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393" idx="0"/>
          </p:cNvCxnSpPr>
          <p:nvPr/>
        </p:nvCxnSpPr>
        <p:spPr>
          <a:xfrm flipV="1">
            <a:off x="2879724" y="4264423"/>
            <a:ext cx="1441054" cy="884237"/>
          </a:xfrm>
          <a:prstGeom prst="straightConnector1">
            <a:avLst/>
          </a:prstGeom>
          <a:ln>
            <a:solidFill>
              <a:srgbClr val="990033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098381" y="4279901"/>
            <a:ext cx="0" cy="1077319"/>
          </a:xfrm>
          <a:prstGeom prst="straightConnector1">
            <a:avLst/>
          </a:prstGeom>
          <a:ln>
            <a:solidFill>
              <a:srgbClr val="FF66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7086600" y="4279901"/>
            <a:ext cx="0" cy="501353"/>
          </a:xfrm>
          <a:prstGeom prst="straightConnector1">
            <a:avLst/>
          </a:prstGeom>
          <a:ln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393" idx="0"/>
          </p:cNvCxnSpPr>
          <p:nvPr/>
        </p:nvCxnSpPr>
        <p:spPr>
          <a:xfrm flipH="1" flipV="1">
            <a:off x="2115344" y="4344990"/>
            <a:ext cx="764380" cy="803670"/>
          </a:xfrm>
          <a:prstGeom prst="straightConnector1">
            <a:avLst/>
          </a:prstGeom>
          <a:ln>
            <a:solidFill>
              <a:srgbClr val="990033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idx="1"/>
          </p:nvPr>
        </p:nvSpPr>
        <p:spPr>
          <a:xfrm>
            <a:off x="403225" y="1763713"/>
            <a:ext cx="8534400" cy="441960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 smtClean="0">
                <a:latin typeface="Arial" charset="0"/>
              </a:rPr>
              <a:t>Quantitative (or numerical) variables/data can also be:</a:t>
            </a:r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endParaRPr lang="en-US" sz="2000" dirty="0" smtClean="0">
              <a:latin typeface="Arial" charset="0"/>
            </a:endParaRPr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endParaRPr lang="en-US" sz="2000" dirty="0">
              <a:latin typeface="Arial" charset="0"/>
            </a:endParaRPr>
          </a:p>
          <a:p>
            <a:pPr marL="342900" indent="-34290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sz="1800" b="1" dirty="0" smtClean="0">
                <a:solidFill>
                  <a:srgbClr val="009900"/>
                </a:solidFill>
                <a:latin typeface="Arial" charset="0"/>
              </a:rPr>
              <a:t>Cross-sectional</a:t>
            </a:r>
            <a:r>
              <a:rPr lang="en-US" sz="1800" dirty="0" smtClean="0">
                <a:latin typeface="Arial" charset="0"/>
              </a:rPr>
              <a:t>: a cross section of a population </a:t>
            </a:r>
            <a:r>
              <a:rPr lang="en-US" sz="1800" dirty="0" smtClean="0">
                <a:solidFill>
                  <a:srgbClr val="C00000"/>
                </a:solidFill>
                <a:latin typeface="Arial" charset="0"/>
              </a:rPr>
              <a:t>at a point in time</a:t>
            </a:r>
            <a:r>
              <a:rPr lang="en-US" sz="1800" dirty="0" smtClean="0">
                <a:latin typeface="Arial" charset="0"/>
              </a:rPr>
              <a:t>.</a:t>
            </a:r>
          </a:p>
          <a:p>
            <a:pPr marL="342900" indent="-34290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endParaRPr lang="en-US" sz="1800" dirty="0">
              <a:latin typeface="Arial" charset="0"/>
            </a:endParaRPr>
          </a:p>
          <a:p>
            <a:pPr marL="342900" indent="-34290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endParaRPr lang="en-US" sz="1800" dirty="0" smtClean="0">
              <a:latin typeface="Arial" charset="0"/>
            </a:endParaRPr>
          </a:p>
          <a:p>
            <a:pPr marL="342900" indent="-34290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sz="1800" b="1" dirty="0" smtClean="0">
                <a:solidFill>
                  <a:srgbClr val="009900"/>
                </a:solidFill>
                <a:latin typeface="Arial" charset="0"/>
              </a:rPr>
              <a:t>Time series (longitudinal): </a:t>
            </a:r>
            <a:r>
              <a:rPr lang="en-US" sz="1800" dirty="0" smtClean="0">
                <a:latin typeface="Arial" charset="0"/>
              </a:rPr>
              <a:t>data on the same entity are collected </a:t>
            </a:r>
            <a:r>
              <a:rPr lang="en-US" sz="1800" dirty="0" smtClean="0">
                <a:solidFill>
                  <a:srgbClr val="C00000"/>
                </a:solidFill>
                <a:latin typeface="Arial" charset="0"/>
              </a:rPr>
              <a:t>over time</a:t>
            </a:r>
            <a:r>
              <a:rPr lang="en-US" sz="1800" dirty="0" smtClean="0">
                <a:latin typeface="Arial" charset="0"/>
              </a:rPr>
              <a:t>.</a:t>
            </a:r>
          </a:p>
          <a:p>
            <a:pPr marL="342900" indent="-34290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endParaRPr lang="en-US" sz="1800" b="1" dirty="0">
              <a:solidFill>
                <a:srgbClr val="009900"/>
              </a:solidFill>
              <a:latin typeface="Arial" charset="0"/>
            </a:endParaRPr>
          </a:p>
          <a:p>
            <a:pPr marL="342900" indent="-34290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endParaRPr lang="en-US" sz="1800" b="1" dirty="0" smtClean="0">
              <a:solidFill>
                <a:srgbClr val="009900"/>
              </a:solidFill>
              <a:latin typeface="Arial" charset="0"/>
            </a:endParaRPr>
          </a:p>
          <a:p>
            <a:pPr marL="342900" indent="-342900" eaLnBrk="1" fontAlgn="auto" hangingPunct="1">
              <a:lnSpc>
                <a:spcPct val="80000"/>
              </a:lnSpc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sz="1800" b="1" dirty="0" smtClean="0">
                <a:solidFill>
                  <a:srgbClr val="009900"/>
                </a:solidFill>
                <a:latin typeface="Arial" charset="0"/>
              </a:rPr>
              <a:t>Cross-sectional time series: </a:t>
            </a:r>
            <a:r>
              <a:rPr lang="en-US" sz="1800" dirty="0" smtClean="0">
                <a:latin typeface="Arial" charset="0"/>
              </a:rPr>
              <a:t>panel data.</a:t>
            </a:r>
          </a:p>
        </p:txBody>
      </p:sp>
      <p:sp>
        <p:nvSpPr>
          <p:cNvPr id="7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1741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AE4255-90AF-4FED-842C-A6FF7EC696D4}" type="slidenum">
              <a:rPr lang="en-US" altLang="en-US" smtClean="0">
                <a:latin typeface="Verdana" panose="020B0604030504040204" pitchFamily="34" charset="0"/>
              </a:rPr>
              <a:pPr/>
              <a:t>16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7415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2. Data types (variable types)</a:t>
            </a:r>
            <a:endParaRPr lang="en-US" altLang="en-US" sz="24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1843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834BA9D-91F1-410B-BD93-5AAB8CE83DB2}" type="slidenum">
              <a:rPr lang="en-US" altLang="en-US" smtClean="0">
                <a:latin typeface="Verdana" panose="020B0604030504040204" pitchFamily="34" charset="0"/>
              </a:rPr>
              <a:pPr/>
              <a:t>17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16760" r="92464" b="36684"/>
          <a:stretch>
            <a:fillRect/>
          </a:stretch>
        </p:blipFill>
        <p:spPr bwMode="auto">
          <a:xfrm>
            <a:off x="3810000" y="1828800"/>
            <a:ext cx="1676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8" name="TextBox 2"/>
          <p:cNvSpPr txBox="1">
            <a:spLocks noChangeArrowheads="1"/>
          </p:cNvSpPr>
          <p:nvPr/>
        </p:nvSpPr>
        <p:spPr bwMode="auto">
          <a:xfrm>
            <a:off x="3124200" y="5540375"/>
            <a:ext cx="3429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/>
              <a:t>U.S. crime data 1989-2007</a:t>
            </a:r>
          </a:p>
          <a:p>
            <a:pPr algn="ctr" eaLnBrk="1" hangingPunct="1"/>
            <a:r>
              <a:rPr lang="en-US" altLang="en-US" b="1">
                <a:solidFill>
                  <a:srgbClr val="009900"/>
                </a:solidFill>
              </a:rPr>
              <a:t>Time series</a:t>
            </a:r>
          </a:p>
        </p:txBody>
      </p:sp>
      <p:pic>
        <p:nvPicPr>
          <p:cNvPr id="184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5846" r="86191" b="55595"/>
          <a:stretch>
            <a:fillRect/>
          </a:stretch>
        </p:blipFill>
        <p:spPr bwMode="auto">
          <a:xfrm>
            <a:off x="117475" y="1828800"/>
            <a:ext cx="3587750" cy="2647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40" name="TextBox 6"/>
          <p:cNvSpPr txBox="1">
            <a:spLocks noChangeArrowheads="1"/>
          </p:cNvSpPr>
          <p:nvPr/>
        </p:nvSpPr>
        <p:spPr bwMode="auto">
          <a:xfrm>
            <a:off x="549275" y="4564063"/>
            <a:ext cx="2971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/>
              <a:t>A survey</a:t>
            </a:r>
          </a:p>
          <a:p>
            <a:pPr algn="ctr" eaLnBrk="1" hangingPunct="1"/>
            <a:r>
              <a:rPr lang="en-US" altLang="en-US" b="1">
                <a:solidFill>
                  <a:srgbClr val="009900"/>
                </a:solidFill>
              </a:rPr>
              <a:t>Cross-sectional</a:t>
            </a:r>
          </a:p>
        </p:txBody>
      </p:sp>
      <p:pic>
        <p:nvPicPr>
          <p:cNvPr id="1844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" t="16289" r="86075" b="57228"/>
          <a:stretch>
            <a:fillRect/>
          </a:stretch>
        </p:blipFill>
        <p:spPr bwMode="auto">
          <a:xfrm>
            <a:off x="5535613" y="1827213"/>
            <a:ext cx="3543300" cy="2559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42" name="TextBox 7"/>
          <p:cNvSpPr txBox="1">
            <a:spLocks noChangeArrowheads="1"/>
          </p:cNvSpPr>
          <p:nvPr/>
        </p:nvSpPr>
        <p:spPr bwMode="auto">
          <a:xfrm>
            <a:off x="5535613" y="4572000"/>
            <a:ext cx="3608387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700" dirty="0"/>
              <a:t>Presidential elections 2000, 2004 </a:t>
            </a:r>
          </a:p>
          <a:p>
            <a:pPr algn="ctr" eaLnBrk="1" hangingPunct="1"/>
            <a:r>
              <a:rPr lang="en-US" altLang="en-US" b="1" dirty="0">
                <a:solidFill>
                  <a:srgbClr val="009900"/>
                </a:solidFill>
              </a:rPr>
              <a:t>Cross-sectional time series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8444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2. Data types (variable types)</a:t>
            </a:r>
            <a:endParaRPr lang="en-US" altLang="en-US" sz="2400" b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1143000" y="1415812"/>
            <a:ext cx="7346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Example 1:                     Example 2:                    Example 3: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51428" t="29111" r="32619" b="55651"/>
          <a:stretch/>
        </p:blipFill>
        <p:spPr>
          <a:xfrm>
            <a:off x="1209303" y="4777667"/>
            <a:ext cx="6583363" cy="1965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317" name="Rectangle 2"/>
          <p:cNvSpPr>
            <a:spLocks noGrp="1" noChangeArrowheads="1"/>
          </p:cNvSpPr>
          <p:nvPr>
            <p:ph idx="1"/>
          </p:nvPr>
        </p:nvSpPr>
        <p:spPr>
          <a:xfrm>
            <a:off x="282575" y="1431046"/>
            <a:ext cx="8328025" cy="5255504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b="1" dirty="0" smtClean="0">
                <a:solidFill>
                  <a:srgbClr val="FF0000"/>
                </a:solidFill>
                <a:latin typeface="Arial" charset="0"/>
              </a:rPr>
              <a:t>Dummy variable </a:t>
            </a:r>
            <a:r>
              <a:rPr lang="en-US" sz="1800" dirty="0" smtClean="0">
                <a:latin typeface="Arial" charset="0"/>
              </a:rPr>
              <a:t>is an example of a categorical (dichotomous) variable that is coded as 0 or 1. 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000" i="1" dirty="0" smtClean="0">
                <a:latin typeface="Arial" charset="0"/>
              </a:rPr>
              <a:t>	              </a:t>
            </a:r>
            <a:r>
              <a:rPr lang="en-US" sz="2000" b="1" u="sng" dirty="0" smtClean="0">
                <a:latin typeface="Arial" charset="0"/>
              </a:rPr>
              <a:t>Example:</a:t>
            </a:r>
            <a:r>
              <a:rPr lang="en-US" sz="2000" b="1" dirty="0" smtClean="0">
                <a:latin typeface="Arial" charset="0"/>
              </a:rPr>
              <a:t>       </a:t>
            </a:r>
            <a:r>
              <a:rPr lang="en-US" sz="2000" b="1" dirty="0" smtClean="0">
                <a:solidFill>
                  <a:srgbClr val="CC0066"/>
                </a:solidFill>
                <a:latin typeface="Arial" charset="0"/>
              </a:rPr>
              <a:t>1</a:t>
            </a:r>
            <a:r>
              <a:rPr lang="en-US" sz="2000" b="1" dirty="0" smtClean="0">
                <a:latin typeface="Arial" charset="0"/>
              </a:rPr>
              <a:t> = Female </a:t>
            </a:r>
            <a:r>
              <a:rPr lang="en-US" sz="2000" b="1" dirty="0" smtClean="0">
                <a:solidFill>
                  <a:srgbClr val="FF0000"/>
                </a:solidFill>
                <a:latin typeface="Arial" charset="0"/>
              </a:rPr>
              <a:t>        </a:t>
            </a:r>
            <a:r>
              <a:rPr lang="en-US" sz="2000" b="1" dirty="0" smtClean="0">
                <a:solidFill>
                  <a:srgbClr val="CC0066"/>
                </a:solidFill>
                <a:latin typeface="Arial" charset="0"/>
              </a:rPr>
              <a:t>0</a:t>
            </a:r>
            <a:r>
              <a:rPr lang="en-US" sz="2000" b="1" dirty="0" smtClean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2000" b="1" dirty="0" smtClean="0">
                <a:latin typeface="Arial" charset="0"/>
              </a:rPr>
              <a:t>=</a:t>
            </a:r>
            <a:r>
              <a:rPr lang="en-US" sz="2000" b="1" dirty="0" smtClean="0">
                <a:solidFill>
                  <a:srgbClr val="FF0000"/>
                </a:solidFill>
                <a:latin typeface="Arial" charset="0"/>
              </a:rPr>
              <a:t>  </a:t>
            </a:r>
            <a:r>
              <a:rPr lang="en-US" sz="2000" b="1" dirty="0" smtClean="0">
                <a:latin typeface="Arial" charset="0"/>
              </a:rPr>
              <a:t>Male  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200" i="1" dirty="0">
              <a:latin typeface="Arial" charset="0"/>
            </a:endParaRP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700" dirty="0" smtClean="0">
              <a:latin typeface="Arial" charset="0"/>
            </a:endParaRP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700" dirty="0" smtClean="0">
              <a:latin typeface="Arial" charset="0"/>
            </a:endParaRP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700" dirty="0">
              <a:latin typeface="Arial" charset="0"/>
            </a:endParaRPr>
          </a:p>
        </p:txBody>
      </p:sp>
      <p:sp>
        <p:nvSpPr>
          <p:cNvPr id="1946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432339"/>
            <a:ext cx="20574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1344FE-E775-4283-9025-3BF785D76309}" type="slidenum">
              <a:rPr lang="en-US" altLang="en-US" smtClean="0">
                <a:latin typeface="Verdana" panose="020B0604030504040204" pitchFamily="34" charset="0"/>
              </a:rPr>
              <a:pPr/>
              <a:t>18</a:t>
            </a:fld>
            <a:endParaRPr lang="en-US" altLang="en-US" dirty="0" smtClean="0">
              <a:latin typeface="Verdan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4303" y="5280906"/>
            <a:ext cx="775494" cy="14619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9464" name="TextBox 1"/>
          <p:cNvSpPr txBox="1">
            <a:spLocks noChangeArrowheads="1"/>
          </p:cNvSpPr>
          <p:nvPr/>
        </p:nvSpPr>
        <p:spPr bwMode="auto">
          <a:xfrm>
            <a:off x="3357573" y="5248712"/>
            <a:ext cx="282550" cy="1578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ts val="0"/>
              </a:spcAft>
            </a:pPr>
            <a:r>
              <a:rPr lang="en-US" altLang="en-US" sz="1600" b="1" dirty="0">
                <a:solidFill>
                  <a:srgbClr val="0000FF"/>
                </a:solidFill>
              </a:rPr>
              <a:t>0</a:t>
            </a:r>
          </a:p>
          <a:p>
            <a:pPr eaLnBrk="1" hangingPunct="1">
              <a:spcAft>
                <a:spcPts val="0"/>
              </a:spcAft>
            </a:pPr>
            <a:r>
              <a:rPr lang="en-US" altLang="en-US" sz="1600" b="1" dirty="0">
                <a:solidFill>
                  <a:srgbClr val="0000FF"/>
                </a:solidFill>
              </a:rPr>
              <a:t>1</a:t>
            </a:r>
          </a:p>
          <a:p>
            <a:pPr eaLnBrk="1" hangingPunct="1">
              <a:spcAft>
                <a:spcPts val="0"/>
              </a:spcAft>
            </a:pPr>
            <a:r>
              <a:rPr lang="en-US" altLang="en-US" sz="1600" b="1" dirty="0">
                <a:solidFill>
                  <a:srgbClr val="0000FF"/>
                </a:solidFill>
              </a:rPr>
              <a:t>0</a:t>
            </a:r>
          </a:p>
          <a:p>
            <a:pPr eaLnBrk="1" hangingPunct="1">
              <a:spcAft>
                <a:spcPts val="0"/>
              </a:spcAft>
            </a:pPr>
            <a:r>
              <a:rPr lang="en-US" altLang="en-US" sz="1600" b="1" dirty="0">
                <a:solidFill>
                  <a:srgbClr val="0000FF"/>
                </a:solidFill>
              </a:rPr>
              <a:t>0</a:t>
            </a:r>
          </a:p>
          <a:p>
            <a:pPr eaLnBrk="1" hangingPunct="1">
              <a:spcAft>
                <a:spcPts val="0"/>
              </a:spcAft>
            </a:pPr>
            <a:r>
              <a:rPr lang="en-US" altLang="en-US" sz="1600" b="1" dirty="0" smtClean="0">
                <a:solidFill>
                  <a:srgbClr val="0000FF"/>
                </a:solidFill>
              </a:rPr>
              <a:t>1</a:t>
            </a:r>
          </a:p>
          <a:p>
            <a:pPr eaLnBrk="1" hangingPunct="1">
              <a:spcAft>
                <a:spcPts val="0"/>
              </a:spcAft>
            </a:pPr>
            <a:r>
              <a:rPr lang="en-US" altLang="en-US" sz="1600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947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dirty="0" smtClean="0">
                <a:latin typeface="Arial" panose="020B0604020202020204" pitchFamily="34" charset="0"/>
              </a:rPr>
              <a:t>2. Data types (variable types)</a:t>
            </a:r>
            <a:endParaRPr lang="en-US" altLang="en-US" sz="2400" b="1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51428" t="29111" r="32619" b="55651"/>
          <a:stretch/>
        </p:blipFill>
        <p:spPr>
          <a:xfrm>
            <a:off x="1209303" y="2590800"/>
            <a:ext cx="6583363" cy="1965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Curved Right Arrow 1"/>
          <p:cNvSpPr/>
          <p:nvPr/>
        </p:nvSpPr>
        <p:spPr>
          <a:xfrm>
            <a:off x="152400" y="3429000"/>
            <a:ext cx="838200" cy="2438400"/>
          </a:xfrm>
          <a:prstGeom prst="curved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68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51428" t="29111" r="32619" b="55651"/>
          <a:stretch/>
        </p:blipFill>
        <p:spPr>
          <a:xfrm>
            <a:off x="1272774" y="4740417"/>
            <a:ext cx="6583363" cy="1965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317" name="Rectangle 2"/>
          <p:cNvSpPr>
            <a:spLocks noGrp="1" noChangeArrowheads="1"/>
          </p:cNvSpPr>
          <p:nvPr>
            <p:ph idx="1"/>
          </p:nvPr>
        </p:nvSpPr>
        <p:spPr>
          <a:xfrm>
            <a:off x="167459" y="1519996"/>
            <a:ext cx="8900341" cy="441960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b="1" dirty="0" smtClean="0">
                <a:solidFill>
                  <a:srgbClr val="FF0000"/>
                </a:solidFill>
                <a:latin typeface="Arial" charset="0"/>
              </a:rPr>
              <a:t>Numerical </a:t>
            </a:r>
            <a:r>
              <a:rPr lang="en-US" sz="2000" dirty="0" smtClean="0">
                <a:latin typeface="Arial" charset="0"/>
              </a:rPr>
              <a:t>variables can be turned into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categorical</a:t>
            </a:r>
            <a:r>
              <a:rPr lang="en-US" sz="2000" b="1" dirty="0" smtClean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variables by </a:t>
            </a:r>
            <a:r>
              <a:rPr lang="en-US" sz="2000" dirty="0" smtClean="0">
                <a:solidFill>
                  <a:srgbClr val="C00000"/>
                </a:solidFill>
                <a:latin typeface="Arial" charset="0"/>
              </a:rPr>
              <a:t>binning</a:t>
            </a:r>
            <a:r>
              <a:rPr lang="en-US" sz="2000" b="1" dirty="0" smtClean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(or </a:t>
            </a:r>
            <a:r>
              <a:rPr lang="en-US" sz="2000" dirty="0" smtClean="0">
                <a:solidFill>
                  <a:srgbClr val="C00000"/>
                </a:solidFill>
                <a:latin typeface="Arial" charset="0"/>
              </a:rPr>
              <a:t>discretizing</a:t>
            </a:r>
            <a:r>
              <a:rPr lang="en-US" sz="2000" dirty="0" smtClean="0">
                <a:latin typeface="Arial" charset="0"/>
              </a:rPr>
              <a:t>).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000" b="1" u="sng" dirty="0" smtClean="0">
                <a:latin typeface="Arial" charset="0"/>
              </a:rPr>
              <a:t>Example:</a:t>
            </a:r>
            <a:r>
              <a:rPr lang="en-US" sz="2000" b="1" dirty="0" smtClean="0">
                <a:latin typeface="Arial" charset="0"/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  <a:latin typeface="Arial" charset="0"/>
              </a:rPr>
              <a:t>None</a:t>
            </a:r>
            <a:r>
              <a:rPr lang="en-US" sz="2000" b="1" dirty="0" smtClean="0">
                <a:latin typeface="Arial" charset="0"/>
              </a:rPr>
              <a:t> = 0 children       </a:t>
            </a:r>
            <a:r>
              <a:rPr lang="en-US" sz="2000" b="1" dirty="0" smtClean="0">
                <a:solidFill>
                  <a:srgbClr val="0000FF"/>
                </a:solidFill>
                <a:latin typeface="Arial" charset="0"/>
              </a:rPr>
              <a:t>One</a:t>
            </a:r>
            <a:r>
              <a:rPr lang="en-US" sz="2000" b="1" dirty="0">
                <a:latin typeface="Arial" charset="0"/>
              </a:rPr>
              <a:t> =</a:t>
            </a:r>
            <a:r>
              <a:rPr lang="en-US" sz="2000" b="1" dirty="0" smtClean="0">
                <a:latin typeface="Arial" charset="0"/>
              </a:rPr>
              <a:t> 1 child    </a:t>
            </a:r>
            <a:r>
              <a:rPr lang="en-US" sz="2000" b="1" dirty="0" smtClean="0">
                <a:solidFill>
                  <a:srgbClr val="0000FF"/>
                </a:solidFill>
                <a:latin typeface="Arial" charset="0"/>
              </a:rPr>
              <a:t>More than one</a:t>
            </a:r>
            <a:r>
              <a:rPr lang="en-US" sz="2000" b="1" dirty="0">
                <a:latin typeface="Arial" charset="0"/>
              </a:rPr>
              <a:t> =</a:t>
            </a:r>
            <a:r>
              <a:rPr lang="en-US" sz="2000" b="1" dirty="0" smtClean="0">
                <a:latin typeface="Arial" charset="0"/>
              </a:rPr>
              <a:t> &gt;1 child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i="1" dirty="0">
              <a:latin typeface="Arial" charset="0"/>
            </a:endParaRP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i="1" dirty="0" smtClean="0">
              <a:latin typeface="Arial" charset="0"/>
            </a:endParaRP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i="1" dirty="0">
              <a:latin typeface="Arial" charset="0"/>
            </a:endParaRP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i="1" dirty="0" smtClean="0">
              <a:latin typeface="Arial" charset="0"/>
            </a:endParaRP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i="1" dirty="0">
              <a:latin typeface="Arial" charset="0"/>
            </a:endParaRP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i="1" dirty="0" smtClean="0">
              <a:latin typeface="Arial" charset="0"/>
            </a:endParaRP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i="1" dirty="0" smtClean="0">
              <a:latin typeface="Arial" charset="0"/>
            </a:endParaRP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200" i="1" dirty="0">
              <a:latin typeface="Arial" charset="0"/>
            </a:endParaRPr>
          </a:p>
        </p:txBody>
      </p:sp>
      <p:sp>
        <p:nvSpPr>
          <p:cNvPr id="2048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117A52-8F32-4487-B33C-44B5F405DDC1}" type="slidenum">
              <a:rPr lang="en-US" altLang="en-US" smtClean="0">
                <a:latin typeface="Verdana" panose="020B0604030504040204" pitchFamily="34" charset="0"/>
              </a:rPr>
              <a:pPr/>
              <a:t>19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20487" name="TextBox 7"/>
          <p:cNvSpPr txBox="1">
            <a:spLocks noChangeArrowheads="1"/>
          </p:cNvSpPr>
          <p:nvPr/>
        </p:nvSpPr>
        <p:spPr bwMode="auto">
          <a:xfrm>
            <a:off x="4777974" y="5189609"/>
            <a:ext cx="1143000" cy="1585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 sz="1200" b="1" dirty="0" smtClean="0">
                <a:solidFill>
                  <a:srgbClr val="0000FF"/>
                </a:solidFill>
                <a:latin typeface="Arial Narrow" panose="020B0606020202030204" pitchFamily="34" charset="0"/>
              </a:rPr>
              <a:t>One</a:t>
            </a:r>
            <a:endParaRPr lang="en-US" altLang="en-US" sz="1200" b="1" dirty="0">
              <a:solidFill>
                <a:srgbClr val="0000FF"/>
              </a:solidFill>
              <a:latin typeface="Arial Narrow" panose="020B0606020202030204" pitchFamily="34" charset="0"/>
            </a:endParaRPr>
          </a:p>
          <a:p>
            <a:pPr eaLnBrk="1" hangingPunct="1">
              <a:spcAft>
                <a:spcPts val="600"/>
              </a:spcAft>
            </a:pPr>
            <a:r>
              <a:rPr lang="en-US" altLang="en-US" sz="1200" b="1" dirty="0">
                <a:solidFill>
                  <a:srgbClr val="0000FF"/>
                </a:solidFill>
                <a:latin typeface="Arial Narrow" panose="020B0606020202030204" pitchFamily="34" charset="0"/>
              </a:rPr>
              <a:t>More than one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1200" b="1" dirty="0">
                <a:solidFill>
                  <a:srgbClr val="0000FF"/>
                </a:solidFill>
                <a:latin typeface="Arial Narrow" panose="020B0606020202030204" pitchFamily="34" charset="0"/>
              </a:rPr>
              <a:t>None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1200" b="1" dirty="0">
                <a:solidFill>
                  <a:srgbClr val="0000FF"/>
                </a:solidFill>
                <a:latin typeface="Arial Narrow" panose="020B0606020202030204" pitchFamily="34" charset="0"/>
              </a:rPr>
              <a:t>More than one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1200" b="1" dirty="0">
                <a:solidFill>
                  <a:srgbClr val="0000FF"/>
                </a:solidFill>
                <a:latin typeface="Arial Narrow" panose="020B0606020202030204" pitchFamily="34" charset="0"/>
              </a:rPr>
              <a:t>More than </a:t>
            </a:r>
            <a:r>
              <a:rPr lang="en-US" altLang="en-US" sz="1200" b="1" dirty="0" smtClean="0">
                <a:solidFill>
                  <a:srgbClr val="0000FF"/>
                </a:solidFill>
                <a:latin typeface="Arial Narrow" panose="020B0606020202030204" pitchFamily="34" charset="0"/>
              </a:rPr>
              <a:t>one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1200" b="1" dirty="0" smtClean="0">
                <a:solidFill>
                  <a:srgbClr val="0000FF"/>
                </a:solidFill>
                <a:latin typeface="Arial Narrow" panose="020B0606020202030204" pitchFamily="34" charset="0"/>
              </a:rPr>
              <a:t>More than one</a:t>
            </a:r>
            <a:endParaRPr lang="en-US" altLang="en-US" sz="1200" b="1" dirty="0">
              <a:solidFill>
                <a:srgbClr val="0000FF"/>
              </a:solidFill>
              <a:latin typeface="Arial Narrow" panose="020B0606020202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497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2. Data types (variable types)</a:t>
            </a:r>
            <a:endParaRPr lang="en-US" altLang="en-US" sz="2400" b="1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51428" t="29111" r="32619" b="55651"/>
          <a:stretch/>
        </p:blipFill>
        <p:spPr>
          <a:xfrm>
            <a:off x="1272774" y="2638330"/>
            <a:ext cx="6583363" cy="1965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Curved Right Arrow 10"/>
          <p:cNvSpPr/>
          <p:nvPr/>
        </p:nvSpPr>
        <p:spPr>
          <a:xfrm>
            <a:off x="152400" y="3429000"/>
            <a:ext cx="838200" cy="2438400"/>
          </a:xfrm>
          <a:prstGeom prst="curved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8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534400" cy="3657600"/>
          </a:xfrm>
        </p:spPr>
        <p:txBody>
          <a:bodyPr rtlCol="0">
            <a:normAutofit/>
          </a:bodyPr>
          <a:lstStyle/>
          <a:p>
            <a:pPr marL="457200" indent="-457200" eaLnBrk="1" fontAlgn="auto" hangingPunct="1">
              <a:spcAft>
                <a:spcPts val="0"/>
              </a:spcAft>
              <a:buFont typeface="Wingdings" panose="05000000000000000000" pitchFamily="2" charset="2"/>
              <a:buAutoNum type="arabicPeriod"/>
              <a:defRPr/>
            </a:pPr>
            <a:r>
              <a:rPr lang="en-US" sz="2000" b="1" dirty="0" smtClean="0">
                <a:latin typeface="Arial" charset="0"/>
              </a:rPr>
              <a:t>Population vs. sample</a:t>
            </a:r>
          </a:p>
          <a:p>
            <a:pPr marL="0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 startAt="2"/>
              <a:defRPr/>
            </a:pPr>
            <a:r>
              <a:rPr lang="en-US" sz="2000" dirty="0" smtClean="0">
                <a:latin typeface="Arial" charset="0"/>
                <a:cs typeface="Arial" pitchFamily="34" charset="0"/>
              </a:rPr>
              <a:t>Data and variable types</a:t>
            </a:r>
          </a:p>
          <a:p>
            <a:pPr marL="0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  <a:cs typeface="Arial" pitchFamily="34" charset="0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 startAt="3"/>
              <a:defRPr/>
            </a:pPr>
            <a:r>
              <a:rPr lang="en-US" sz="2000" dirty="0" smtClean="0">
                <a:latin typeface="Arial" charset="0"/>
                <a:cs typeface="Arial" pitchFamily="34" charset="0"/>
              </a:rPr>
              <a:t>Graphical descriptive measures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 smtClean="0">
                <a:latin typeface="Arial" charset="0"/>
                <a:cs typeface="Arial" pitchFamily="34" charset="0"/>
              </a:rPr>
              <a:t>For categorical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 smtClean="0">
                <a:latin typeface="Arial" charset="0"/>
                <a:cs typeface="Arial" pitchFamily="34" charset="0"/>
              </a:rPr>
              <a:t>For numerical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 smtClean="0">
              <a:latin typeface="Arial" charset="0"/>
              <a:cs typeface="Arial" pitchFamily="34" charset="0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Wingdings" panose="05000000000000000000" pitchFamily="2" charset="2"/>
              <a:buAutoNum type="arabicPeriod" startAt="4"/>
              <a:defRPr/>
            </a:pPr>
            <a:r>
              <a:rPr lang="en-US" sz="2000" dirty="0" smtClean="0">
                <a:latin typeface="Arial" charset="0"/>
                <a:cs typeface="Arial" pitchFamily="34" charset="0"/>
              </a:rPr>
              <a:t>Numerical descriptive measures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 smtClean="0">
                <a:latin typeface="Arial" charset="0"/>
                <a:cs typeface="Arial" pitchFamily="34" charset="0"/>
              </a:rPr>
              <a:t>For categorical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 smtClean="0">
                <a:latin typeface="Arial" charset="0"/>
                <a:cs typeface="Arial" pitchFamily="34" charset="0"/>
              </a:rPr>
              <a:t>For numerical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</a:endParaRPr>
          </a:p>
        </p:txBody>
      </p:sp>
      <p:sp>
        <p:nvSpPr>
          <p:cNvPr id="9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40380B7-9790-4BDB-86AC-A343238C1EE1}" type="slidenum">
              <a:rPr lang="en-US" altLang="en-US" smtClean="0">
                <a:latin typeface="Verdana" panose="020B0604030504040204" pitchFamily="34" charset="0"/>
              </a:rPr>
              <a:pPr/>
              <a:t>2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9223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Today:</a:t>
            </a:r>
            <a:endParaRPr lang="en-US" altLang="en-US" sz="24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51428" t="29111" r="32619" b="55651"/>
          <a:stretch/>
        </p:blipFill>
        <p:spPr>
          <a:xfrm>
            <a:off x="1223606" y="4756292"/>
            <a:ext cx="6583363" cy="1965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317" name="Rectangle 2"/>
          <p:cNvSpPr>
            <a:spLocks noGrp="1" noChangeArrowheads="1"/>
          </p:cNvSpPr>
          <p:nvPr>
            <p:ph idx="1"/>
          </p:nvPr>
        </p:nvSpPr>
        <p:spPr>
          <a:xfrm>
            <a:off x="239712" y="1455808"/>
            <a:ext cx="8828088" cy="1973192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b="1" dirty="0" smtClean="0">
                <a:solidFill>
                  <a:srgbClr val="FF0000"/>
                </a:solidFill>
                <a:latin typeface="Arial" charset="0"/>
              </a:rPr>
              <a:t>Categorical </a:t>
            </a:r>
            <a:r>
              <a:rPr lang="en-US" sz="2000" dirty="0" smtClean="0">
                <a:latin typeface="Arial" charset="0"/>
              </a:rPr>
              <a:t>variables can be turned into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numerical </a:t>
            </a:r>
            <a:r>
              <a:rPr lang="en-US" sz="2000" dirty="0" smtClean="0">
                <a:latin typeface="Arial" charset="0"/>
              </a:rPr>
              <a:t>variables, but only for </a:t>
            </a:r>
            <a:r>
              <a:rPr lang="en-US" sz="2000" i="1" dirty="0" smtClean="0">
                <a:solidFill>
                  <a:srgbClr val="009900"/>
                </a:solidFill>
                <a:latin typeface="Arial" charset="0"/>
              </a:rPr>
              <a:t>ordinal</a:t>
            </a:r>
            <a:r>
              <a:rPr lang="en-US" sz="2000" dirty="0" smtClean="0">
                <a:solidFill>
                  <a:srgbClr val="009900"/>
                </a:solidFill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categorical variables. </a:t>
            </a:r>
            <a:endParaRPr lang="en-US" sz="2000" i="1" dirty="0">
              <a:latin typeface="Arial" charset="0"/>
            </a:endParaRP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000" i="1" dirty="0">
                <a:latin typeface="Arial" charset="0"/>
              </a:rPr>
              <a:t> </a:t>
            </a:r>
            <a:r>
              <a:rPr lang="en-US" sz="2000" b="1" u="sng" dirty="0" smtClean="0">
                <a:latin typeface="Arial" charset="0"/>
              </a:rPr>
              <a:t>Example</a:t>
            </a:r>
            <a:r>
              <a:rPr lang="en-US" sz="2000" b="1" u="sng" dirty="0">
                <a:latin typeface="Arial" charset="0"/>
              </a:rPr>
              <a:t>:</a:t>
            </a:r>
            <a:r>
              <a:rPr lang="en-US" sz="1600" b="1" dirty="0" smtClean="0">
                <a:latin typeface="Arial" charset="0"/>
              </a:rPr>
              <a:t> </a:t>
            </a:r>
            <a:r>
              <a:rPr lang="en-US" sz="1600" b="1" dirty="0" smtClean="0">
                <a:solidFill>
                  <a:srgbClr val="009900"/>
                </a:solidFill>
                <a:latin typeface="Arial" charset="0"/>
              </a:rPr>
              <a:t>1</a:t>
            </a:r>
            <a:r>
              <a:rPr lang="en-US" sz="1600" b="1" dirty="0" smtClean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sz="1600" b="1" dirty="0" smtClean="0">
                <a:latin typeface="Arial" charset="0"/>
              </a:rPr>
              <a:t>= strongly disagree, </a:t>
            </a:r>
            <a:r>
              <a:rPr lang="en-US" sz="1600" b="1" dirty="0" smtClean="0">
                <a:solidFill>
                  <a:srgbClr val="009900"/>
                </a:solidFill>
                <a:latin typeface="Arial" charset="0"/>
              </a:rPr>
              <a:t>2</a:t>
            </a:r>
            <a:r>
              <a:rPr lang="en-US" sz="1600" b="1" dirty="0" smtClean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sz="1600" b="1" dirty="0" smtClean="0">
                <a:latin typeface="Arial" charset="0"/>
              </a:rPr>
              <a:t>= disagree, </a:t>
            </a:r>
            <a:r>
              <a:rPr lang="en-US" sz="1600" b="1" dirty="0" smtClean="0">
                <a:solidFill>
                  <a:srgbClr val="009900"/>
                </a:solidFill>
                <a:latin typeface="Arial" charset="0"/>
              </a:rPr>
              <a:t>3</a:t>
            </a:r>
            <a:r>
              <a:rPr lang="en-US" sz="1600" b="1" dirty="0" smtClean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sz="1600" b="1" dirty="0" smtClean="0">
                <a:latin typeface="Arial" charset="0"/>
              </a:rPr>
              <a:t>= neutral, </a:t>
            </a:r>
            <a:r>
              <a:rPr lang="en-US" sz="1600" b="1" dirty="0" smtClean="0">
                <a:solidFill>
                  <a:srgbClr val="009900"/>
                </a:solidFill>
                <a:latin typeface="Arial" charset="0"/>
              </a:rPr>
              <a:t>4 </a:t>
            </a:r>
            <a:r>
              <a:rPr lang="en-US" sz="1600" b="1" dirty="0" smtClean="0">
                <a:latin typeface="Arial" charset="0"/>
              </a:rPr>
              <a:t>= agree, </a:t>
            </a:r>
            <a:r>
              <a:rPr lang="en-US" sz="1600" b="1" dirty="0" smtClean="0">
                <a:solidFill>
                  <a:srgbClr val="009900"/>
                </a:solidFill>
                <a:latin typeface="Arial" charset="0"/>
              </a:rPr>
              <a:t>5</a:t>
            </a:r>
            <a:r>
              <a:rPr lang="en-US" sz="1600" b="1" dirty="0" smtClean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 sz="1600" b="1" dirty="0" smtClean="0">
                <a:latin typeface="Arial" charset="0"/>
              </a:rPr>
              <a:t>= strongly agree</a:t>
            </a: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200" i="1" dirty="0">
              <a:latin typeface="Arial" charset="0"/>
            </a:endParaRPr>
          </a:p>
        </p:txBody>
      </p:sp>
      <p:sp>
        <p:nvSpPr>
          <p:cNvPr id="2048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117A52-8F32-4487-B33C-44B5F405DDC1}" type="slidenum">
              <a:rPr lang="en-US" altLang="en-US" smtClean="0">
                <a:latin typeface="Verdana" panose="020B0604030504040204" pitchFamily="34" charset="0"/>
              </a:rPr>
              <a:pPr/>
              <a:t>20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20487" name="TextBox 7"/>
          <p:cNvSpPr txBox="1">
            <a:spLocks noChangeArrowheads="1"/>
          </p:cNvSpPr>
          <p:nvPr/>
        </p:nvSpPr>
        <p:spPr bwMode="auto">
          <a:xfrm>
            <a:off x="6386549" y="5241391"/>
            <a:ext cx="1406117" cy="1487458"/>
          </a:xfrm>
          <a:prstGeom prst="rect">
            <a:avLst/>
          </a:prstGeom>
          <a:solidFill>
            <a:srgbClr val="FFE5E5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8000"/>
              </a:lnSpc>
              <a:spcAft>
                <a:spcPts val="200"/>
              </a:spcAft>
            </a:pPr>
            <a:r>
              <a:rPr lang="en-US" altLang="en-US" sz="1400" b="1" dirty="0" smtClean="0">
                <a:solidFill>
                  <a:srgbClr val="0000FF"/>
                </a:solidFill>
                <a:latin typeface="+mn-lt"/>
              </a:rPr>
              <a:t>5</a:t>
            </a:r>
          </a:p>
          <a:p>
            <a:pPr algn="ctr" eaLnBrk="1" hangingPunct="1">
              <a:lnSpc>
                <a:spcPct val="98000"/>
              </a:lnSpc>
              <a:spcAft>
                <a:spcPts val="200"/>
              </a:spcAft>
            </a:pPr>
            <a:r>
              <a:rPr lang="en-US" altLang="en-US" sz="1400" b="1" dirty="0" smtClean="0">
                <a:solidFill>
                  <a:srgbClr val="0000FF"/>
                </a:solidFill>
                <a:latin typeface="+mn-lt"/>
              </a:rPr>
              <a:t>1</a:t>
            </a:r>
          </a:p>
          <a:p>
            <a:pPr algn="ctr" eaLnBrk="1" hangingPunct="1">
              <a:lnSpc>
                <a:spcPct val="98000"/>
              </a:lnSpc>
              <a:spcAft>
                <a:spcPts val="200"/>
              </a:spcAft>
            </a:pPr>
            <a:r>
              <a:rPr lang="en-US" altLang="en-US" sz="1400" b="1" dirty="0" smtClean="0">
                <a:solidFill>
                  <a:srgbClr val="0000FF"/>
                </a:solidFill>
                <a:latin typeface="+mn-lt"/>
              </a:rPr>
              <a:t>3</a:t>
            </a:r>
          </a:p>
          <a:p>
            <a:pPr algn="ctr" eaLnBrk="1" hangingPunct="1">
              <a:lnSpc>
                <a:spcPct val="98000"/>
              </a:lnSpc>
              <a:spcAft>
                <a:spcPts val="200"/>
              </a:spcAft>
            </a:pPr>
            <a:r>
              <a:rPr lang="en-US" altLang="en-US" sz="1400" b="1" dirty="0" smtClean="0">
                <a:solidFill>
                  <a:srgbClr val="0000FF"/>
                </a:solidFill>
                <a:latin typeface="+mn-lt"/>
              </a:rPr>
              <a:t>5</a:t>
            </a:r>
          </a:p>
          <a:p>
            <a:pPr algn="ctr" eaLnBrk="1" hangingPunct="1">
              <a:lnSpc>
                <a:spcPct val="98000"/>
              </a:lnSpc>
              <a:spcAft>
                <a:spcPts val="200"/>
              </a:spcAft>
            </a:pPr>
            <a:r>
              <a:rPr lang="en-US" altLang="en-US" sz="1400" b="1" dirty="0" smtClean="0">
                <a:solidFill>
                  <a:srgbClr val="0000FF"/>
                </a:solidFill>
                <a:latin typeface="+mn-lt"/>
              </a:rPr>
              <a:t>1</a:t>
            </a:r>
          </a:p>
          <a:p>
            <a:pPr algn="ctr" eaLnBrk="1" hangingPunct="1">
              <a:lnSpc>
                <a:spcPct val="98000"/>
              </a:lnSpc>
              <a:spcAft>
                <a:spcPts val="200"/>
              </a:spcAft>
            </a:pPr>
            <a:r>
              <a:rPr lang="en-US" altLang="en-US" sz="1400" b="1" dirty="0">
                <a:solidFill>
                  <a:srgbClr val="0000FF"/>
                </a:solidFill>
                <a:latin typeface="+mn-lt"/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497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2. Data types (variable types)</a:t>
            </a:r>
            <a:endParaRPr lang="en-US" altLang="en-US" sz="2400" b="1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51428" t="29111" r="32619" b="55651"/>
          <a:stretch/>
        </p:blipFill>
        <p:spPr>
          <a:xfrm>
            <a:off x="1209303" y="2590800"/>
            <a:ext cx="6583363" cy="1965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Curved Right Arrow 10"/>
          <p:cNvSpPr/>
          <p:nvPr/>
        </p:nvSpPr>
        <p:spPr>
          <a:xfrm>
            <a:off x="152400" y="3429000"/>
            <a:ext cx="838200" cy="2438400"/>
          </a:xfrm>
          <a:prstGeom prst="curved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19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534400" cy="3657600"/>
          </a:xfrm>
        </p:spPr>
        <p:txBody>
          <a:bodyPr rtlCol="0">
            <a:normAutofit/>
          </a:bodyPr>
          <a:lstStyle/>
          <a:p>
            <a:pPr marL="457200" indent="-457200" eaLnBrk="1" fontAlgn="auto" hangingPunct="1">
              <a:spcAft>
                <a:spcPts val="0"/>
              </a:spcAft>
              <a:buFont typeface="Wingdings" panose="05000000000000000000" pitchFamily="2" charset="2"/>
              <a:buAutoNum type="arabicPeriod"/>
              <a:defRPr/>
            </a:pPr>
            <a:r>
              <a:rPr lang="en-US" sz="2000" dirty="0" smtClean="0">
                <a:latin typeface="Arial" charset="0"/>
              </a:rPr>
              <a:t>Population vs. sample</a:t>
            </a:r>
          </a:p>
          <a:p>
            <a:pPr marL="0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 startAt="2"/>
              <a:defRPr/>
            </a:pPr>
            <a:r>
              <a:rPr lang="en-US" sz="2000" dirty="0" smtClean="0">
                <a:latin typeface="Arial" charset="0"/>
                <a:cs typeface="Arial" pitchFamily="34" charset="0"/>
              </a:rPr>
              <a:t>Data and variable types</a:t>
            </a:r>
          </a:p>
          <a:p>
            <a:pPr marL="0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  <a:cs typeface="Arial" pitchFamily="34" charset="0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 startAt="3"/>
              <a:defRPr/>
            </a:pPr>
            <a:r>
              <a:rPr lang="en-US" sz="2000" b="1" dirty="0" smtClean="0">
                <a:latin typeface="Arial" charset="0"/>
                <a:cs typeface="Arial" pitchFamily="34" charset="0"/>
              </a:rPr>
              <a:t>Graphical descriptive measures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 smtClean="0">
                <a:latin typeface="Arial" charset="0"/>
                <a:cs typeface="Arial" pitchFamily="34" charset="0"/>
              </a:rPr>
              <a:t>For categorical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 smtClean="0">
                <a:latin typeface="Arial" charset="0"/>
                <a:cs typeface="Arial" pitchFamily="34" charset="0"/>
              </a:rPr>
              <a:t>For numerical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 smtClean="0">
              <a:latin typeface="Arial" charset="0"/>
              <a:cs typeface="Arial" pitchFamily="34" charset="0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Wingdings" panose="05000000000000000000" pitchFamily="2" charset="2"/>
              <a:buAutoNum type="arabicPeriod" startAt="4"/>
              <a:defRPr/>
            </a:pPr>
            <a:r>
              <a:rPr lang="en-US" sz="2000" dirty="0" smtClean="0">
                <a:latin typeface="Arial" charset="0"/>
                <a:cs typeface="Arial" pitchFamily="34" charset="0"/>
              </a:rPr>
              <a:t>Numerical descriptive measures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 smtClean="0">
                <a:latin typeface="Arial" charset="0"/>
                <a:cs typeface="Arial" pitchFamily="34" charset="0"/>
              </a:rPr>
              <a:t>For categorical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 smtClean="0">
                <a:latin typeface="Arial" charset="0"/>
                <a:cs typeface="Arial" pitchFamily="34" charset="0"/>
              </a:rPr>
              <a:t>For numerical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</a:endParaRPr>
          </a:p>
        </p:txBody>
      </p:sp>
      <p:sp>
        <p:nvSpPr>
          <p:cNvPr id="9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2150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CEB0A4-3842-4951-B02A-BD131CF81596}" type="slidenum">
              <a:rPr lang="en-US" altLang="en-US" smtClean="0">
                <a:latin typeface="Verdana" panose="020B0604030504040204" pitchFamily="34" charset="0"/>
              </a:rPr>
              <a:pPr/>
              <a:t>21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pic>
        <p:nvPicPr>
          <p:cNvPr id="21510" name="Picture 7" descr="C:\Users\annac\AppData\Local\Microsoft\Windows\Temporary Internet Files\Content.IE5\AZ68UZH8\MC90044131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538288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7" descr="C:\Users\annac\AppData\Local\Microsoft\Windows\Temporary Internet Files\Content.IE5\AZ68UZH8\MC90044131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2479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1513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Today:</a:t>
            </a:r>
            <a:endParaRPr lang="en-US" altLang="en-US" sz="24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24583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EFC07B-99E0-43F5-8CD2-4C0A55CFAECE}" type="slidenum">
              <a:rPr lang="en-US" altLang="en-US" smtClean="0">
                <a:latin typeface="Verdana" panose="020B0604030504040204" pitchFamily="34" charset="0"/>
              </a:rPr>
              <a:pPr/>
              <a:t>22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4585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3. Graphical descriptive measures: </a:t>
            </a:r>
            <a:r>
              <a:rPr lang="en-US" altLang="en-US" sz="2400" b="1" u="sng" smtClean="0">
                <a:latin typeface="Arial" panose="020B0604020202020204" pitchFamily="34" charset="0"/>
              </a:rPr>
              <a:t>categorical data</a:t>
            </a:r>
            <a:endParaRPr lang="en-US" altLang="en-US" sz="2400" b="1" u="sng" smtClean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4255579923"/>
              </p:ext>
            </p:extLst>
          </p:nvPr>
        </p:nvGraphicFramePr>
        <p:xfrm>
          <a:off x="687897" y="1468351"/>
          <a:ext cx="790892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1447800" y="1371600"/>
            <a:ext cx="3429000" cy="4572000"/>
          </a:xfrm>
          <a:prstGeom prst="roundRect">
            <a:avLst/>
          </a:prstGeom>
          <a:noFill/>
          <a:ln w="50800"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24583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EFC07B-99E0-43F5-8CD2-4C0A55CFAECE}" type="slidenum">
              <a:rPr lang="en-US" altLang="en-US" smtClean="0">
                <a:latin typeface="Verdana" panose="020B0604030504040204" pitchFamily="34" charset="0"/>
              </a:rPr>
              <a:pPr/>
              <a:t>23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4585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dirty="0" smtClean="0">
                <a:latin typeface="Arial" panose="020B0604020202020204" pitchFamily="34" charset="0"/>
              </a:rPr>
              <a:t>3. Graphical descriptive measures: </a:t>
            </a:r>
            <a:r>
              <a:rPr lang="en-US" altLang="en-US" sz="2400" b="1" u="sng" dirty="0" smtClean="0">
                <a:latin typeface="Arial" panose="020B0604020202020204" pitchFamily="34" charset="0"/>
              </a:rPr>
              <a:t>categorical data</a:t>
            </a:r>
            <a:endParaRPr lang="en-US" altLang="en-US" sz="2400" b="1" u="sng" dirty="0" smtClean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57200" y="5289413"/>
            <a:ext cx="3886200" cy="54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Bar graph</a:t>
            </a:r>
            <a:endParaRPr lang="en-US" sz="2000" dirty="0" smtClean="0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256" t="49558" r="72487" b="13958"/>
          <a:stretch/>
        </p:blipFill>
        <p:spPr>
          <a:xfrm>
            <a:off x="5105400" y="1576388"/>
            <a:ext cx="3647425" cy="29941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5029200" y="5289413"/>
            <a:ext cx="3943350" cy="63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Pie chart</a:t>
            </a:r>
            <a:endParaRPr lang="en-US" sz="2000" dirty="0" smtClean="0">
              <a:latin typeface="Arial" panose="020B0604020202020204" pitchFamily="34" charset="0"/>
            </a:endParaRPr>
          </a:p>
          <a:p>
            <a:pPr eaLnBrk="1" hangingPunct="1">
              <a:defRPr/>
            </a:pPr>
            <a:endParaRPr lang="en-US" sz="2000" dirty="0" smtClean="0"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21" y="1565545"/>
            <a:ext cx="4501607" cy="30049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24583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EFC07B-99E0-43F5-8CD2-4C0A55CFAECE}" type="slidenum">
              <a:rPr lang="en-US" altLang="en-US" smtClean="0">
                <a:latin typeface="Verdana" panose="020B0604030504040204" pitchFamily="34" charset="0"/>
              </a:rPr>
              <a:pPr/>
              <a:t>24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4585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3. Graphical descriptive measures: </a:t>
            </a:r>
            <a:r>
              <a:rPr lang="en-US" altLang="en-US" sz="2400" b="1" u="sng" smtClean="0">
                <a:latin typeface="Arial" panose="020B0604020202020204" pitchFamily="34" charset="0"/>
              </a:rPr>
              <a:t>categorical data</a:t>
            </a:r>
            <a:endParaRPr lang="en-US" altLang="en-US" sz="2400" b="1" u="sng" smtClean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57200" y="5289413"/>
            <a:ext cx="3886200" cy="54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Bar graph </a:t>
            </a:r>
            <a:r>
              <a:rPr lang="en-US" sz="1600" dirty="0" smtClean="0">
                <a:latin typeface="Arial" panose="020B0604020202020204" pitchFamily="34" charset="0"/>
              </a:rPr>
              <a:t>compares the </a:t>
            </a:r>
            <a:r>
              <a:rPr lang="en-US" sz="1600" i="1" u="sng" dirty="0" smtClean="0">
                <a:latin typeface="Arial" panose="020B0604020202020204" pitchFamily="34" charset="0"/>
              </a:rPr>
              <a:t>sizes</a:t>
            </a:r>
            <a:r>
              <a:rPr lang="en-US" sz="1600" i="1" dirty="0" smtClean="0">
                <a:latin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</a:rPr>
              <a:t>of the categories.</a:t>
            </a:r>
            <a:endParaRPr lang="en-US" sz="2000" dirty="0" smtClean="0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256" t="49558" r="72487" b="13958"/>
          <a:stretch/>
        </p:blipFill>
        <p:spPr>
          <a:xfrm>
            <a:off x="5105400" y="1576388"/>
            <a:ext cx="3647425" cy="29941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5029200" y="5289413"/>
            <a:ext cx="3943350" cy="63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Pie chart</a:t>
            </a:r>
            <a:r>
              <a:rPr lang="en-US" sz="1600" dirty="0" smtClean="0">
                <a:latin typeface="Arial" panose="020B0604020202020204" pitchFamily="34" charset="0"/>
              </a:rPr>
              <a:t> helps us see the </a:t>
            </a:r>
            <a:r>
              <a:rPr lang="en-US" sz="1600" i="1" u="sng" dirty="0" smtClean="0">
                <a:latin typeface="Arial" panose="020B0604020202020204" pitchFamily="34" charset="0"/>
              </a:rPr>
              <a:t>proportion</a:t>
            </a:r>
            <a:r>
              <a:rPr lang="en-US" sz="1600" dirty="0" smtClean="0">
                <a:latin typeface="Arial" panose="020B0604020202020204" pitchFamily="34" charset="0"/>
              </a:rPr>
              <a:t> of each category out of total.</a:t>
            </a:r>
          </a:p>
          <a:p>
            <a:pPr eaLnBrk="1" hangingPunct="1">
              <a:defRPr/>
            </a:pPr>
            <a:endParaRPr lang="en-US" sz="2000" dirty="0" smtClean="0">
              <a:latin typeface="Arial" panose="020B0604020202020204" pitchFamily="34" charset="0"/>
            </a:endParaRPr>
          </a:p>
          <a:p>
            <a:pPr eaLnBrk="1" hangingPunct="1">
              <a:defRPr/>
            </a:pPr>
            <a:endParaRPr lang="en-US" sz="2000" dirty="0" smtClean="0"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21" y="1565545"/>
            <a:ext cx="4501607" cy="30049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05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534400" cy="3657600"/>
          </a:xfrm>
        </p:spPr>
        <p:txBody>
          <a:bodyPr rtlCol="0">
            <a:normAutofit/>
          </a:bodyPr>
          <a:lstStyle/>
          <a:p>
            <a:pPr marL="457200" indent="-457200" eaLnBrk="1" fontAlgn="auto" hangingPunct="1">
              <a:spcAft>
                <a:spcPts val="0"/>
              </a:spcAft>
              <a:buFont typeface="Wingdings" panose="05000000000000000000" pitchFamily="2" charset="2"/>
              <a:buAutoNum type="arabicPeriod"/>
              <a:defRPr/>
            </a:pPr>
            <a:r>
              <a:rPr lang="en-US" sz="2000" dirty="0" smtClean="0">
                <a:latin typeface="Arial" charset="0"/>
              </a:rPr>
              <a:t>Population vs. sample</a:t>
            </a:r>
          </a:p>
          <a:p>
            <a:pPr marL="0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 startAt="2"/>
              <a:defRPr/>
            </a:pPr>
            <a:r>
              <a:rPr lang="en-US" sz="2000" dirty="0" smtClean="0">
                <a:latin typeface="Arial" charset="0"/>
                <a:cs typeface="Arial" pitchFamily="34" charset="0"/>
              </a:rPr>
              <a:t>Data and variable types</a:t>
            </a:r>
          </a:p>
          <a:p>
            <a:pPr marL="0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  <a:cs typeface="Arial" pitchFamily="34" charset="0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 startAt="3"/>
              <a:defRPr/>
            </a:pPr>
            <a:r>
              <a:rPr lang="en-US" sz="2000" b="1" dirty="0" smtClean="0">
                <a:latin typeface="Arial" charset="0"/>
                <a:cs typeface="Arial" pitchFamily="34" charset="0"/>
              </a:rPr>
              <a:t>Graphical descriptive measures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 smtClean="0">
                <a:latin typeface="Arial" charset="0"/>
                <a:cs typeface="Arial" pitchFamily="34" charset="0"/>
              </a:rPr>
              <a:t>For categorical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b="1" dirty="0" smtClean="0">
                <a:latin typeface="Arial" charset="0"/>
                <a:cs typeface="Arial" pitchFamily="34" charset="0"/>
              </a:rPr>
              <a:t>For numerical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 smtClean="0">
              <a:latin typeface="Arial" charset="0"/>
              <a:cs typeface="Arial" pitchFamily="34" charset="0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Wingdings" panose="05000000000000000000" pitchFamily="2" charset="2"/>
              <a:buAutoNum type="arabicPeriod" startAt="4"/>
              <a:defRPr/>
            </a:pPr>
            <a:r>
              <a:rPr lang="en-US" sz="2000" dirty="0" smtClean="0">
                <a:latin typeface="Arial" charset="0"/>
                <a:cs typeface="Arial" pitchFamily="34" charset="0"/>
              </a:rPr>
              <a:t>Numerical descriptive measures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 smtClean="0">
                <a:latin typeface="Arial" charset="0"/>
                <a:cs typeface="Arial" pitchFamily="34" charset="0"/>
              </a:rPr>
              <a:t>For categorical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 smtClean="0">
                <a:latin typeface="Arial" charset="0"/>
                <a:cs typeface="Arial" pitchFamily="34" charset="0"/>
              </a:rPr>
              <a:t>For numerical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</a:endParaRPr>
          </a:p>
        </p:txBody>
      </p:sp>
      <p:sp>
        <p:nvSpPr>
          <p:cNvPr id="9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2867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C6719E-B21A-4B6C-942D-71BB706F4FEA}" type="slidenum">
              <a:rPr lang="en-US" altLang="en-US" smtClean="0">
                <a:latin typeface="Verdana" panose="020B0604030504040204" pitchFamily="34" charset="0"/>
              </a:rPr>
              <a:pPr/>
              <a:t>25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pic>
        <p:nvPicPr>
          <p:cNvPr id="28678" name="Picture 7" descr="C:\Users\annac\AppData\Local\Microsoft\Windows\Temporary Internet Files\Content.IE5\AZ68UZH8\MC90044131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764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7" descr="C:\Users\annac\AppData\Local\Microsoft\Windows\Temporary Internet Files\Content.IE5\AZ68UZH8\MC90044131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38" y="23622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7" descr="C:\Users\annac\AppData\Local\Microsoft\Windows\Temporary Internet Files\Content.IE5\AZ68UZH8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538538"/>
            <a:ext cx="347663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8682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Today:</a:t>
            </a:r>
            <a:endParaRPr lang="en-US" altLang="en-US" sz="24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24583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EFC07B-99E0-43F5-8CD2-4C0A55CFAECE}" type="slidenum">
              <a:rPr lang="en-US" altLang="en-US" smtClean="0">
                <a:latin typeface="Verdana" panose="020B0604030504040204" pitchFamily="34" charset="0"/>
              </a:rPr>
              <a:pPr/>
              <a:t>26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4585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dirty="0" smtClean="0">
                <a:latin typeface="Arial" panose="020B0604020202020204" pitchFamily="34" charset="0"/>
              </a:rPr>
              <a:t>3. Graphical descriptive measures: </a:t>
            </a:r>
            <a:r>
              <a:rPr lang="en-US" alt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altLang="en-US" sz="2400" b="1" u="dbl" dirty="0" smtClean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145166963"/>
              </p:ext>
            </p:extLst>
          </p:nvPr>
        </p:nvGraphicFramePr>
        <p:xfrm>
          <a:off x="687897" y="1468351"/>
          <a:ext cx="790892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4642359" y="1372351"/>
            <a:ext cx="3429000" cy="4572000"/>
          </a:xfrm>
          <a:prstGeom prst="roundRect">
            <a:avLst/>
          </a:prstGeom>
          <a:noFill/>
          <a:ln w="50800"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C423A5-9BA2-434D-87AF-B9E114E13CB0}" type="slidenum">
              <a:rPr lang="en-US" altLang="en-US" smtClean="0">
                <a:latin typeface="Verdana" panose="020B0604030504040204" pitchFamily="34" charset="0"/>
              </a:rPr>
              <a:pPr/>
              <a:t>27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31749" name="Text Box 9"/>
          <p:cNvSpPr txBox="1">
            <a:spLocks noChangeArrowheads="1"/>
          </p:cNvSpPr>
          <p:nvPr/>
        </p:nvSpPr>
        <p:spPr bwMode="auto">
          <a:xfrm>
            <a:off x="381000" y="1491797"/>
            <a:ext cx="8686800" cy="438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Histogram</a:t>
            </a:r>
            <a:r>
              <a:rPr lang="en-US" altLang="en-US" dirty="0">
                <a:latin typeface="Verdana" panose="020B0604030504040204" pitchFamily="34" charset="0"/>
              </a:rPr>
              <a:t> shows the </a:t>
            </a:r>
            <a:r>
              <a:rPr lang="en-US" altLang="en-US" b="1" dirty="0">
                <a:latin typeface="Verdana" panose="020B0604030504040204" pitchFamily="34" charset="0"/>
              </a:rPr>
              <a:t>distribution</a:t>
            </a:r>
            <a:r>
              <a:rPr lang="en-US" altLang="en-US" dirty="0">
                <a:latin typeface="Verdana" panose="020B0604030504040204" pitchFamily="34" charset="0"/>
              </a:rPr>
              <a:t> of </a:t>
            </a:r>
            <a:r>
              <a:rPr lang="en-US" altLang="en-US" dirty="0" smtClean="0">
                <a:latin typeface="Verdana" panose="020B0604030504040204" pitchFamily="34" charset="0"/>
              </a:rPr>
              <a:t>quantitative </a:t>
            </a:r>
            <a:r>
              <a:rPr lang="en-US" altLang="en-US" dirty="0">
                <a:latin typeface="Verdana" panose="020B0604030504040204" pitchFamily="34" charset="0"/>
              </a:rPr>
              <a:t>data.</a:t>
            </a:r>
          </a:p>
          <a:p>
            <a:pPr>
              <a:spcBef>
                <a:spcPct val="50000"/>
              </a:spcBef>
            </a:pPr>
            <a:r>
              <a:rPr lang="en-US" altLang="en-US" sz="1400" dirty="0">
                <a:latin typeface="Verdana" panose="020B0604030504040204" pitchFamily="34" charset="0"/>
              </a:rPr>
              <a:t>Data are split into </a:t>
            </a:r>
            <a:r>
              <a:rPr lang="en-US" altLang="en-US" sz="1400" dirty="0" smtClean="0">
                <a:latin typeface="Verdana" panose="020B0604030504040204" pitchFamily="34" charset="0"/>
              </a:rPr>
              <a:t>equal-length bins and </a:t>
            </a:r>
            <a:r>
              <a:rPr lang="en-US" altLang="en-US" sz="1400" dirty="0">
                <a:latin typeface="Verdana" panose="020B0604030504040204" pitchFamily="34" charset="0"/>
              </a:rPr>
              <a:t>the number of observations in each bin is calculated.</a:t>
            </a:r>
          </a:p>
          <a:p>
            <a:pPr>
              <a:spcBef>
                <a:spcPct val="50000"/>
              </a:spcBef>
            </a:pPr>
            <a:r>
              <a:rPr lang="en-US" altLang="en-US" sz="1400" dirty="0" smtClean="0">
                <a:latin typeface="Verdana" panose="020B0604030504040204" pitchFamily="34" charset="0"/>
              </a:rPr>
              <a:t>  </a:t>
            </a:r>
          </a:p>
          <a:p>
            <a:pPr>
              <a:spcBef>
                <a:spcPct val="50000"/>
              </a:spcBef>
            </a:pPr>
            <a:r>
              <a:rPr lang="en-US" altLang="en-US" sz="1400" dirty="0" smtClean="0">
                <a:latin typeface="Verdana" panose="020B0604030504040204" pitchFamily="34" charset="0"/>
              </a:rPr>
              <a:t>  X-axis</a:t>
            </a:r>
            <a:r>
              <a:rPr lang="en-US" altLang="en-US" sz="1400" dirty="0">
                <a:latin typeface="Verdana" panose="020B0604030504040204" pitchFamily="34" charset="0"/>
              </a:rPr>
              <a:t>: Data values </a:t>
            </a:r>
            <a:r>
              <a:rPr lang="en-US" altLang="en-US" sz="1400" dirty="0" smtClean="0">
                <a:latin typeface="Verdana" panose="020B0604030504040204" pitchFamily="34" charset="0"/>
              </a:rPr>
              <a:t>(bins)                    </a:t>
            </a:r>
          </a:p>
          <a:p>
            <a:pPr>
              <a:spcBef>
                <a:spcPct val="50000"/>
              </a:spcBef>
            </a:pPr>
            <a:r>
              <a:rPr lang="en-US" altLang="en-US" sz="1400" dirty="0">
                <a:latin typeface="Verdana" panose="020B0604030504040204" pitchFamily="34" charset="0"/>
              </a:rPr>
              <a:t> </a:t>
            </a:r>
            <a:r>
              <a:rPr lang="en-US" altLang="en-US" sz="1400" dirty="0" smtClean="0">
                <a:latin typeface="Verdana" panose="020B0604030504040204" pitchFamily="34" charset="0"/>
              </a:rPr>
              <a:t> Y-axis</a:t>
            </a:r>
            <a:r>
              <a:rPr lang="en-US" altLang="en-US" sz="1400" dirty="0">
                <a:latin typeface="Verdana" panose="020B0604030504040204" pitchFamily="34" charset="0"/>
              </a:rPr>
              <a:t>: </a:t>
            </a:r>
            <a:r>
              <a:rPr lang="en-US" altLang="en-US" sz="1400" b="1" dirty="0" smtClean="0">
                <a:latin typeface="Verdana" panose="020B0604030504040204" pitchFamily="34" charset="0"/>
              </a:rPr>
              <a:t>#obs</a:t>
            </a:r>
            <a:r>
              <a:rPr lang="en-US" altLang="en-US" sz="1400" dirty="0" smtClean="0">
                <a:latin typeface="Verdana" panose="020B0604030504040204" pitchFamily="34" charset="0"/>
              </a:rPr>
              <a:t>. </a:t>
            </a:r>
            <a:r>
              <a:rPr lang="en-US" altLang="en-US" sz="1400" dirty="0">
                <a:latin typeface="Verdana" panose="020B0604030504040204" pitchFamily="34" charset="0"/>
              </a:rPr>
              <a:t>in each bin</a:t>
            </a:r>
          </a:p>
          <a:p>
            <a:pPr>
              <a:spcBef>
                <a:spcPct val="50000"/>
              </a:spcBef>
            </a:pPr>
            <a:endParaRPr lang="en-US" altLang="en-US" b="1" dirty="0" smtClean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>
              <a:spcBef>
                <a:spcPct val="50000"/>
              </a:spcBef>
            </a:pPr>
            <a:endParaRPr lang="en-US" altLang="en-US" b="1" dirty="0" smtClean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>
              <a:spcBef>
                <a:spcPct val="50000"/>
              </a:spcBef>
            </a:pPr>
            <a:endParaRPr lang="en-US" altLang="en-US" b="1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en-US" b="1" dirty="0" smtClean="0">
                <a:solidFill>
                  <a:srgbClr val="FF0000"/>
                </a:solidFill>
                <a:latin typeface="Verdana" panose="020B0604030504040204" pitchFamily="34" charset="0"/>
              </a:rPr>
              <a:t>Relative </a:t>
            </a:r>
            <a:r>
              <a:rPr lang="en-US" alt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frequency </a:t>
            </a:r>
            <a:endParaRPr lang="en-US" altLang="en-US" b="1" dirty="0" smtClean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en-US" b="1" dirty="0" smtClean="0">
                <a:solidFill>
                  <a:srgbClr val="FF0000"/>
                </a:solidFill>
                <a:latin typeface="Verdana" panose="020B0604030504040204" pitchFamily="34" charset="0"/>
              </a:rPr>
              <a:t>histogram</a:t>
            </a:r>
            <a:r>
              <a:rPr lang="en-US" altLang="en-US" dirty="0" smtClean="0">
                <a:latin typeface="Verdana" panose="020B0604030504040204" pitchFamily="34" charset="0"/>
              </a:rPr>
              <a:t> </a:t>
            </a:r>
            <a:endParaRPr lang="en-US" altLang="en-US" dirty="0">
              <a:latin typeface="Verdana" panose="020B060403050404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1400" dirty="0" smtClean="0">
                <a:latin typeface="Verdana" panose="020B0604030504040204" pitchFamily="34" charset="0"/>
              </a:rPr>
              <a:t>  Y-axis</a:t>
            </a:r>
            <a:r>
              <a:rPr lang="en-US" altLang="en-US" sz="1400" dirty="0">
                <a:latin typeface="Verdana" panose="020B0604030504040204" pitchFamily="34" charset="0"/>
              </a:rPr>
              <a:t>: </a:t>
            </a:r>
            <a:r>
              <a:rPr lang="en-US" altLang="en-US" sz="1400" b="1" dirty="0">
                <a:latin typeface="Verdana" panose="020B0604030504040204" pitchFamily="34" charset="0"/>
              </a:rPr>
              <a:t>Proportion</a:t>
            </a:r>
            <a:r>
              <a:rPr lang="en-US" altLang="en-US" sz="1400" dirty="0">
                <a:latin typeface="Verdana" panose="020B0604030504040204" pitchFamily="34" charset="0"/>
              </a:rPr>
              <a:t> </a:t>
            </a:r>
            <a:r>
              <a:rPr lang="en-US" altLang="en-US" sz="1400" dirty="0" smtClean="0">
                <a:latin typeface="Verdana" panose="020B0604030504040204" pitchFamily="34" charset="0"/>
              </a:rPr>
              <a:t>of </a:t>
            </a:r>
          </a:p>
          <a:p>
            <a:pPr>
              <a:spcBef>
                <a:spcPct val="50000"/>
              </a:spcBef>
            </a:pPr>
            <a:r>
              <a:rPr lang="en-US" altLang="en-US" sz="1400" dirty="0">
                <a:latin typeface="Verdana" panose="020B0604030504040204" pitchFamily="34" charset="0"/>
              </a:rPr>
              <a:t> </a:t>
            </a:r>
            <a:r>
              <a:rPr lang="en-US" altLang="en-US" sz="1400" dirty="0" smtClean="0">
                <a:latin typeface="Verdana" panose="020B0604030504040204" pitchFamily="34" charset="0"/>
              </a:rPr>
              <a:t>            data </a:t>
            </a:r>
            <a:r>
              <a:rPr lang="en-US" altLang="en-US" sz="1400" dirty="0">
                <a:latin typeface="Verdana" panose="020B0604030504040204" pitchFamily="34" charset="0"/>
              </a:rPr>
              <a:t>in each </a:t>
            </a:r>
            <a:r>
              <a:rPr lang="en-US" altLang="en-US" sz="1400" dirty="0" smtClean="0">
                <a:latin typeface="Verdana" panose="020B0604030504040204" pitchFamily="34" charset="0"/>
              </a:rPr>
              <a:t>bin</a:t>
            </a:r>
            <a:endParaRPr lang="en-US" altLang="en-US" sz="1400" dirty="0">
              <a:latin typeface="Verdan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3. Graphical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" t="2181" r="3773"/>
          <a:stretch/>
        </p:blipFill>
        <p:spPr>
          <a:xfrm>
            <a:off x="3267666" y="2472612"/>
            <a:ext cx="5694768" cy="37757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28800"/>
            <a:ext cx="8534400" cy="358140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200" dirty="0" smtClean="0">
                <a:latin typeface="Arial" charset="0"/>
              </a:rPr>
              <a:t>What to look for when describing quantitative data graphically: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endParaRPr lang="en-US" sz="2000" dirty="0" smtClean="0">
              <a:latin typeface="Arial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endParaRPr lang="en-US" sz="2000" dirty="0">
              <a:latin typeface="Arial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 smtClean="0">
                <a:latin typeface="Arial" charset="0"/>
              </a:rPr>
              <a:t>What are the most typical data?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 smtClean="0">
                <a:latin typeface="Arial" charset="0"/>
              </a:rPr>
              <a:t>Where is the center of the data?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 smtClean="0">
                <a:latin typeface="Arial" charset="0"/>
              </a:rPr>
              <a:t>Is the distribution symmetric? If not, is it right-skewed? Left-skewed?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 smtClean="0">
                <a:latin typeface="Arial" charset="0"/>
              </a:rPr>
              <a:t>How spread out are the values?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 smtClean="0">
                <a:latin typeface="Arial" charset="0"/>
              </a:rPr>
              <a:t>What are the extreme values? Are there outliers?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 smtClean="0">
                <a:latin typeface="Arial" charset="0"/>
              </a:rPr>
              <a:t>Are there any other interesting features of the data?</a:t>
            </a:r>
          </a:p>
          <a:p>
            <a:pPr marL="0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30725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9B3F3A-AA24-4352-A01B-1E8CA3E0EB5A}" type="slidenum">
              <a:rPr lang="en-US" altLang="en-US" smtClean="0">
                <a:latin typeface="Verdana" panose="020B0604030504040204" pitchFamily="34" charset="0"/>
              </a:rPr>
              <a:pPr/>
              <a:t>28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3. Graphical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32772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111ABC-272C-4954-BED5-785762779CCB}" type="slidenum">
              <a:rPr lang="en-US" altLang="en-US" smtClean="0">
                <a:latin typeface="Verdana" panose="020B0604030504040204" pitchFamily="34" charset="0"/>
              </a:rPr>
              <a:pPr/>
              <a:t>29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32773" name="Text Box 54"/>
          <p:cNvSpPr txBox="1">
            <a:spLocks noChangeArrowheads="1"/>
          </p:cNvSpPr>
          <p:nvPr/>
        </p:nvSpPr>
        <p:spPr bwMode="auto">
          <a:xfrm>
            <a:off x="949325" y="2057400"/>
            <a:ext cx="7543800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>
                <a:solidFill>
                  <a:srgbClr val="C00000"/>
                </a:solidFill>
                <a:latin typeface="Verdana" panose="020B0604030504040204" pitchFamily="34" charset="0"/>
              </a:rPr>
              <a:t>Describing data shape:</a:t>
            </a:r>
          </a:p>
          <a:p>
            <a:pPr eaLnBrk="1" hangingPunct="1">
              <a:spcBef>
                <a:spcPct val="50000"/>
              </a:spcBef>
            </a:pPr>
            <a:endParaRPr lang="en-US" altLang="en-US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Verdana" panose="020B0604030504040204" pitchFamily="34" charset="0"/>
              </a:rPr>
              <a:t>Symmetric vs. asymmetric </a:t>
            </a:r>
            <a:r>
              <a:rPr lang="en-US" altLang="en-US" dirty="0" smtClean="0">
                <a:latin typeface="Verdana" panose="020B0604030504040204" pitchFamily="34" charset="0"/>
              </a:rPr>
              <a:t>(Skewed</a:t>
            </a:r>
            <a:r>
              <a:rPr lang="en-US" altLang="en-US" dirty="0">
                <a:latin typeface="Verdana" panose="020B0604030504040204" pitchFamily="34" charset="0"/>
              </a:rPr>
              <a:t>)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Verdana" panose="020B0604030504040204" pitchFamily="34" charset="0"/>
              </a:rPr>
              <a:t>Number of peaks               </a:t>
            </a:r>
            <a:r>
              <a:rPr lang="en-US" altLang="en-US" dirty="0" smtClean="0">
                <a:latin typeface="Verdana" panose="020B0604030504040204" pitchFamily="34" charset="0"/>
              </a:rPr>
              <a:t>(#</a:t>
            </a:r>
            <a:r>
              <a:rPr lang="en-US" altLang="en-US" dirty="0">
                <a:latin typeface="Verdana" panose="020B0604030504040204" pitchFamily="34" charset="0"/>
              </a:rPr>
              <a:t>Modes)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Verdana" panose="020B0604030504040204" pitchFamily="34" charset="0"/>
              </a:rPr>
              <a:t>Unusual observations         </a:t>
            </a:r>
            <a:r>
              <a:rPr lang="en-US" altLang="en-US" dirty="0" smtClean="0">
                <a:latin typeface="Verdana" panose="020B0604030504040204" pitchFamily="34" charset="0"/>
              </a:rPr>
              <a:t>(Outliers</a:t>
            </a:r>
            <a:r>
              <a:rPr lang="en-US" altLang="en-US" dirty="0">
                <a:latin typeface="Verdana" panose="020B0604030504040204" pitchFamily="34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3. Graphical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576388"/>
            <a:ext cx="8610600" cy="460375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b="1" dirty="0" smtClean="0">
                <a:solidFill>
                  <a:srgbClr val="FF0000"/>
                </a:solidFill>
                <a:latin typeface="Arial" charset="0"/>
              </a:rPr>
              <a:t>Population</a:t>
            </a:r>
            <a:r>
              <a:rPr lang="en-US" sz="1800" dirty="0" smtClean="0">
                <a:latin typeface="Arial" charset="0"/>
              </a:rPr>
              <a:t> is the set representing all measurements of interest. </a:t>
            </a:r>
          </a:p>
          <a:p>
            <a:pPr marL="342900" lvl="1" indent="0"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500" u="sng" dirty="0" smtClean="0">
                <a:latin typeface="Arial" charset="0"/>
              </a:rPr>
              <a:t>Examples:</a:t>
            </a:r>
            <a:r>
              <a:rPr lang="en-US" sz="1500" dirty="0" smtClean="0">
                <a:latin typeface="Arial" charset="0"/>
              </a:rPr>
              <a:t> </a:t>
            </a:r>
          </a:p>
          <a:p>
            <a:pPr marL="777240" lvl="2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r>
              <a:rPr lang="en-US" b="1" dirty="0" smtClean="0">
                <a:latin typeface="Arial" charset="0"/>
              </a:rPr>
              <a:t>all</a:t>
            </a:r>
            <a:r>
              <a:rPr lang="en-US" dirty="0" smtClean="0">
                <a:latin typeface="Arial" charset="0"/>
              </a:rPr>
              <a:t> voters in presidential elections</a:t>
            </a:r>
          </a:p>
          <a:p>
            <a:pPr marL="777240" lvl="2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r>
              <a:rPr lang="en-US" b="1" dirty="0" smtClean="0">
                <a:latin typeface="Arial" charset="0"/>
              </a:rPr>
              <a:t>all</a:t>
            </a:r>
            <a:r>
              <a:rPr lang="en-US" dirty="0" smtClean="0">
                <a:latin typeface="Arial" charset="0"/>
              </a:rPr>
              <a:t> US companies</a:t>
            </a:r>
          </a:p>
          <a:p>
            <a:pPr marL="777240" lvl="2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r>
              <a:rPr lang="en-US" b="1" dirty="0" smtClean="0">
                <a:latin typeface="Arial" charset="0"/>
              </a:rPr>
              <a:t>all</a:t>
            </a:r>
            <a:r>
              <a:rPr lang="en-US" dirty="0" smtClean="0">
                <a:latin typeface="Arial" charset="0"/>
              </a:rPr>
              <a:t> MBA students in the United States in 2017</a:t>
            </a:r>
          </a:p>
          <a:p>
            <a:pPr marL="0" indent="0" eaLnBrk="1" fontAlgn="auto" hangingPunct="1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b="1" dirty="0" smtClean="0">
                <a:solidFill>
                  <a:srgbClr val="FF0000"/>
                </a:solidFill>
                <a:latin typeface="Arial" charset="0"/>
              </a:rPr>
              <a:t>Sample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800" dirty="0" smtClean="0">
                <a:latin typeface="Arial" charset="0"/>
              </a:rPr>
              <a:t>is a subset of the population. </a:t>
            </a:r>
          </a:p>
          <a:p>
            <a:pPr marL="342900" lvl="1" indent="0" eaLnBrk="1" fontAlgn="auto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500" u="sng" dirty="0" smtClean="0">
                <a:latin typeface="Arial" charset="0"/>
              </a:rPr>
              <a:t>Examples:</a:t>
            </a:r>
            <a:r>
              <a:rPr lang="en-US" sz="1500" dirty="0" smtClean="0">
                <a:latin typeface="Arial" charset="0"/>
              </a:rPr>
              <a:t> </a:t>
            </a:r>
          </a:p>
          <a:p>
            <a:pPr marL="777875" lvl="1" indent="-173736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r>
              <a:rPr lang="en-US" sz="1400" b="1" dirty="0" smtClean="0">
                <a:latin typeface="Arial" charset="0"/>
              </a:rPr>
              <a:t>2,000</a:t>
            </a:r>
            <a:r>
              <a:rPr lang="en-US" sz="1400" dirty="0" smtClean="0">
                <a:latin typeface="Arial" charset="0"/>
              </a:rPr>
              <a:t> voters in a recent survey</a:t>
            </a:r>
          </a:p>
          <a:p>
            <a:pPr marL="777875" lvl="1" indent="-173736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r>
              <a:rPr lang="en-US" sz="1400" b="1" dirty="0" smtClean="0">
                <a:latin typeface="Arial" charset="0"/>
              </a:rPr>
              <a:t>Selected</a:t>
            </a:r>
            <a:r>
              <a:rPr lang="en-US" sz="1400" dirty="0" smtClean="0">
                <a:latin typeface="Arial" charset="0"/>
              </a:rPr>
              <a:t> US companies that are rated by Moody’s</a:t>
            </a:r>
          </a:p>
          <a:p>
            <a:pPr marL="777875" lvl="1" indent="-173736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r>
              <a:rPr lang="en-US" sz="1400" b="1" dirty="0" smtClean="0">
                <a:latin typeface="Arial" charset="0"/>
              </a:rPr>
              <a:t>this</a:t>
            </a:r>
            <a:r>
              <a:rPr lang="en-US" sz="1400" dirty="0" smtClean="0">
                <a:latin typeface="Arial" charset="0"/>
              </a:rPr>
              <a:t> MBA class</a:t>
            </a:r>
          </a:p>
          <a:p>
            <a:pPr marL="0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i="1" dirty="0" smtClean="0">
              <a:latin typeface="Arial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</a:endParaRPr>
          </a:p>
        </p:txBody>
      </p:sp>
      <p:sp>
        <p:nvSpPr>
          <p:cNvPr id="9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1024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32A443B-6FB3-4D47-8592-F4B60E1F3A3B}" type="slidenum">
              <a:rPr lang="en-US" altLang="en-US" smtClean="0">
                <a:latin typeface="Verdana" panose="020B0604030504040204" pitchFamily="34" charset="0"/>
              </a:rPr>
              <a:pPr/>
              <a:t>3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247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1. Population vs. sample</a:t>
            </a:r>
            <a:endParaRPr lang="en-US" altLang="en-US" sz="2400" b="1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6781801" y="1752600"/>
            <a:ext cx="1828800" cy="2362200"/>
            <a:chOff x="4890781" y="2030136"/>
            <a:chExt cx="4128180" cy="4329484"/>
          </a:xfrm>
        </p:grpSpPr>
        <p:sp>
          <p:nvSpPr>
            <p:cNvPr id="11" name="Freeform 10"/>
            <p:cNvSpPr/>
            <p:nvPr/>
          </p:nvSpPr>
          <p:spPr>
            <a:xfrm>
              <a:off x="4890782" y="2030136"/>
              <a:ext cx="4128179" cy="1937857"/>
            </a:xfrm>
            <a:custGeom>
              <a:avLst/>
              <a:gdLst>
                <a:gd name="connsiteX0" fmla="*/ 394282 w 4128179"/>
                <a:gd name="connsiteY0" fmla="*/ 444616 h 1937857"/>
                <a:gd name="connsiteX1" fmla="*/ 394282 w 4128179"/>
                <a:gd name="connsiteY1" fmla="*/ 444616 h 1937857"/>
                <a:gd name="connsiteX2" fmla="*/ 461394 w 4128179"/>
                <a:gd name="connsiteY2" fmla="*/ 411060 h 1937857"/>
                <a:gd name="connsiteX3" fmla="*/ 536895 w 4128179"/>
                <a:gd name="connsiteY3" fmla="*/ 327170 h 1937857"/>
                <a:gd name="connsiteX4" fmla="*/ 570451 w 4128179"/>
                <a:gd name="connsiteY4" fmla="*/ 302003 h 1937857"/>
                <a:gd name="connsiteX5" fmla="*/ 629174 w 4128179"/>
                <a:gd name="connsiteY5" fmla="*/ 243281 h 1937857"/>
                <a:gd name="connsiteX6" fmla="*/ 654341 w 4128179"/>
                <a:gd name="connsiteY6" fmla="*/ 234892 h 1937857"/>
                <a:gd name="connsiteX7" fmla="*/ 713064 w 4128179"/>
                <a:gd name="connsiteY7" fmla="*/ 201336 h 1937857"/>
                <a:gd name="connsiteX8" fmla="*/ 729842 w 4128179"/>
                <a:gd name="connsiteY8" fmla="*/ 176169 h 1937857"/>
                <a:gd name="connsiteX9" fmla="*/ 755009 w 4128179"/>
                <a:gd name="connsiteY9" fmla="*/ 167780 h 1937857"/>
                <a:gd name="connsiteX10" fmla="*/ 1166069 w 4128179"/>
                <a:gd name="connsiteY10" fmla="*/ 192947 h 1937857"/>
                <a:gd name="connsiteX11" fmla="*/ 1241570 w 4128179"/>
                <a:gd name="connsiteY11" fmla="*/ 209725 h 1937857"/>
                <a:gd name="connsiteX12" fmla="*/ 1308682 w 4128179"/>
                <a:gd name="connsiteY12" fmla="*/ 226503 h 1937857"/>
                <a:gd name="connsiteX13" fmla="*/ 1711354 w 4128179"/>
                <a:gd name="connsiteY13" fmla="*/ 209725 h 1937857"/>
                <a:gd name="connsiteX14" fmla="*/ 1770077 w 4128179"/>
                <a:gd name="connsiteY14" fmla="*/ 184558 h 1937857"/>
                <a:gd name="connsiteX15" fmla="*/ 1820411 w 4128179"/>
                <a:gd name="connsiteY15" fmla="*/ 176169 h 1937857"/>
                <a:gd name="connsiteX16" fmla="*/ 1845578 w 4128179"/>
                <a:gd name="connsiteY16" fmla="*/ 151002 h 1937857"/>
                <a:gd name="connsiteX17" fmla="*/ 2055302 w 4128179"/>
                <a:gd name="connsiteY17" fmla="*/ 92279 h 1937857"/>
                <a:gd name="connsiteX18" fmla="*/ 2172748 w 4128179"/>
                <a:gd name="connsiteY18" fmla="*/ 50334 h 1937857"/>
                <a:gd name="connsiteX19" fmla="*/ 2206304 w 4128179"/>
                <a:gd name="connsiteY19" fmla="*/ 33556 h 1937857"/>
                <a:gd name="connsiteX20" fmla="*/ 2231471 w 4128179"/>
                <a:gd name="connsiteY20" fmla="*/ 16778 h 1937857"/>
                <a:gd name="connsiteX21" fmla="*/ 2793534 w 4128179"/>
                <a:gd name="connsiteY21" fmla="*/ 0 h 1937857"/>
                <a:gd name="connsiteX22" fmla="*/ 3036814 w 4128179"/>
                <a:gd name="connsiteY22" fmla="*/ 8389 h 1937857"/>
                <a:gd name="connsiteX23" fmla="*/ 3070370 w 4128179"/>
                <a:gd name="connsiteY23" fmla="*/ 16778 h 1937857"/>
                <a:gd name="connsiteX24" fmla="*/ 3154260 w 4128179"/>
                <a:gd name="connsiteY24" fmla="*/ 33556 h 1937857"/>
                <a:gd name="connsiteX25" fmla="*/ 3229761 w 4128179"/>
                <a:gd name="connsiteY25" fmla="*/ 41945 h 1937857"/>
                <a:gd name="connsiteX26" fmla="*/ 3254928 w 4128179"/>
                <a:gd name="connsiteY26" fmla="*/ 67112 h 1937857"/>
                <a:gd name="connsiteX27" fmla="*/ 3892491 w 4128179"/>
                <a:gd name="connsiteY27" fmla="*/ 109057 h 1937857"/>
                <a:gd name="connsiteX28" fmla="*/ 3942825 w 4128179"/>
                <a:gd name="connsiteY28" fmla="*/ 201336 h 1937857"/>
                <a:gd name="connsiteX29" fmla="*/ 3967992 w 4128179"/>
                <a:gd name="connsiteY29" fmla="*/ 260058 h 1937857"/>
                <a:gd name="connsiteX30" fmla="*/ 3976381 w 4128179"/>
                <a:gd name="connsiteY30" fmla="*/ 293614 h 1937857"/>
                <a:gd name="connsiteX31" fmla="*/ 4077049 w 4128179"/>
                <a:gd name="connsiteY31" fmla="*/ 486561 h 1937857"/>
                <a:gd name="connsiteX32" fmla="*/ 4085438 w 4128179"/>
                <a:gd name="connsiteY32" fmla="*/ 520117 h 1937857"/>
                <a:gd name="connsiteX33" fmla="*/ 4093827 w 4128179"/>
                <a:gd name="connsiteY33" fmla="*/ 570451 h 1937857"/>
                <a:gd name="connsiteX34" fmla="*/ 4110605 w 4128179"/>
                <a:gd name="connsiteY34" fmla="*/ 604007 h 1937857"/>
                <a:gd name="connsiteX35" fmla="*/ 4127383 w 4128179"/>
                <a:gd name="connsiteY35" fmla="*/ 729842 h 1937857"/>
                <a:gd name="connsiteX36" fmla="*/ 4118994 w 4128179"/>
                <a:gd name="connsiteY36" fmla="*/ 947956 h 1937857"/>
                <a:gd name="connsiteX37" fmla="*/ 4093827 w 4128179"/>
                <a:gd name="connsiteY37" fmla="*/ 981512 h 1937857"/>
                <a:gd name="connsiteX38" fmla="*/ 4077049 w 4128179"/>
                <a:gd name="connsiteY38" fmla="*/ 1006679 h 1937857"/>
                <a:gd name="connsiteX39" fmla="*/ 4035104 w 4128179"/>
                <a:gd name="connsiteY39" fmla="*/ 1031846 h 1937857"/>
                <a:gd name="connsiteX40" fmla="*/ 3875713 w 4128179"/>
                <a:gd name="connsiteY40" fmla="*/ 1098958 h 1937857"/>
                <a:gd name="connsiteX41" fmla="*/ 3833768 w 4128179"/>
                <a:gd name="connsiteY41" fmla="*/ 1140903 h 1937857"/>
                <a:gd name="connsiteX42" fmla="*/ 3791824 w 4128179"/>
                <a:gd name="connsiteY42" fmla="*/ 1149292 h 1937857"/>
                <a:gd name="connsiteX43" fmla="*/ 3741490 w 4128179"/>
                <a:gd name="connsiteY43" fmla="*/ 1174458 h 1937857"/>
                <a:gd name="connsiteX44" fmla="*/ 3724712 w 4128179"/>
                <a:gd name="connsiteY44" fmla="*/ 1224792 h 1937857"/>
                <a:gd name="connsiteX45" fmla="*/ 3707934 w 4128179"/>
                <a:gd name="connsiteY45" fmla="*/ 1249959 h 1937857"/>
                <a:gd name="connsiteX46" fmla="*/ 3682767 w 4128179"/>
                <a:gd name="connsiteY46" fmla="*/ 1300293 h 1937857"/>
                <a:gd name="connsiteX47" fmla="*/ 3649211 w 4128179"/>
                <a:gd name="connsiteY47" fmla="*/ 1392572 h 1937857"/>
                <a:gd name="connsiteX48" fmla="*/ 3624044 w 4128179"/>
                <a:gd name="connsiteY48" fmla="*/ 1426128 h 1937857"/>
                <a:gd name="connsiteX49" fmla="*/ 3607266 w 4128179"/>
                <a:gd name="connsiteY49" fmla="*/ 1484851 h 1937857"/>
                <a:gd name="connsiteX50" fmla="*/ 3565321 w 4128179"/>
                <a:gd name="connsiteY50" fmla="*/ 1551963 h 1937857"/>
                <a:gd name="connsiteX51" fmla="*/ 3556932 w 4128179"/>
                <a:gd name="connsiteY51" fmla="*/ 1593908 h 1937857"/>
                <a:gd name="connsiteX52" fmla="*/ 3498209 w 4128179"/>
                <a:gd name="connsiteY52" fmla="*/ 1677798 h 1937857"/>
                <a:gd name="connsiteX53" fmla="*/ 3464653 w 4128179"/>
                <a:gd name="connsiteY53" fmla="*/ 1702965 h 1937857"/>
                <a:gd name="connsiteX54" fmla="*/ 3414319 w 4128179"/>
                <a:gd name="connsiteY54" fmla="*/ 1744910 h 1937857"/>
                <a:gd name="connsiteX55" fmla="*/ 3380763 w 4128179"/>
                <a:gd name="connsiteY55" fmla="*/ 1770077 h 1937857"/>
                <a:gd name="connsiteX56" fmla="*/ 3330429 w 4128179"/>
                <a:gd name="connsiteY56" fmla="*/ 1786855 h 1937857"/>
                <a:gd name="connsiteX57" fmla="*/ 3238150 w 4128179"/>
                <a:gd name="connsiteY57" fmla="*/ 1828800 h 1937857"/>
                <a:gd name="connsiteX58" fmla="*/ 3212983 w 4128179"/>
                <a:gd name="connsiteY58" fmla="*/ 1837189 h 1937857"/>
                <a:gd name="connsiteX59" fmla="*/ 3179427 w 4128179"/>
                <a:gd name="connsiteY59" fmla="*/ 1853967 h 1937857"/>
                <a:gd name="connsiteX60" fmla="*/ 3112315 w 4128179"/>
                <a:gd name="connsiteY60" fmla="*/ 1870745 h 1937857"/>
                <a:gd name="connsiteX61" fmla="*/ 2927757 w 4128179"/>
                <a:gd name="connsiteY61" fmla="*/ 1912690 h 1937857"/>
                <a:gd name="connsiteX62" fmla="*/ 2751589 w 4128179"/>
                <a:gd name="connsiteY62" fmla="*/ 1921079 h 1937857"/>
                <a:gd name="connsiteX63" fmla="*/ 2323750 w 4128179"/>
                <a:gd name="connsiteY63" fmla="*/ 1937857 h 1937857"/>
                <a:gd name="connsiteX64" fmla="*/ 1887523 w 4128179"/>
                <a:gd name="connsiteY64" fmla="*/ 1895912 h 1937857"/>
                <a:gd name="connsiteX65" fmla="*/ 1828800 w 4128179"/>
                <a:gd name="connsiteY65" fmla="*/ 1870745 h 1937857"/>
                <a:gd name="connsiteX66" fmla="*/ 1761688 w 4128179"/>
                <a:gd name="connsiteY66" fmla="*/ 1853967 h 1937857"/>
                <a:gd name="connsiteX67" fmla="*/ 1434517 w 4128179"/>
                <a:gd name="connsiteY67" fmla="*/ 1711354 h 1937857"/>
                <a:gd name="connsiteX68" fmla="*/ 1174458 w 4128179"/>
                <a:gd name="connsiteY68" fmla="*/ 1627464 h 1937857"/>
                <a:gd name="connsiteX69" fmla="*/ 1124124 w 4128179"/>
                <a:gd name="connsiteY69" fmla="*/ 1610686 h 1937857"/>
                <a:gd name="connsiteX70" fmla="*/ 1023457 w 4128179"/>
                <a:gd name="connsiteY70" fmla="*/ 1568741 h 1937857"/>
                <a:gd name="connsiteX71" fmla="*/ 973123 w 4128179"/>
                <a:gd name="connsiteY71" fmla="*/ 1535185 h 1937857"/>
                <a:gd name="connsiteX72" fmla="*/ 822121 w 4128179"/>
                <a:gd name="connsiteY72" fmla="*/ 1510018 h 1937857"/>
                <a:gd name="connsiteX73" fmla="*/ 578840 w 4128179"/>
                <a:gd name="connsiteY73" fmla="*/ 1484851 h 1937857"/>
                <a:gd name="connsiteX74" fmla="*/ 251669 w 4128179"/>
                <a:gd name="connsiteY74" fmla="*/ 1434517 h 1937857"/>
                <a:gd name="connsiteX75" fmla="*/ 201335 w 4128179"/>
                <a:gd name="connsiteY75" fmla="*/ 1417739 h 1937857"/>
                <a:gd name="connsiteX76" fmla="*/ 75501 w 4128179"/>
                <a:gd name="connsiteY76" fmla="*/ 1375794 h 1937857"/>
                <a:gd name="connsiteX77" fmla="*/ 41945 w 4128179"/>
                <a:gd name="connsiteY77" fmla="*/ 1300293 h 1937857"/>
                <a:gd name="connsiteX78" fmla="*/ 25167 w 4128179"/>
                <a:gd name="connsiteY78" fmla="*/ 1275126 h 1937857"/>
                <a:gd name="connsiteX79" fmla="*/ 16778 w 4128179"/>
                <a:gd name="connsiteY79" fmla="*/ 1249959 h 1937857"/>
                <a:gd name="connsiteX80" fmla="*/ 0 w 4128179"/>
                <a:gd name="connsiteY80" fmla="*/ 1174458 h 1937857"/>
                <a:gd name="connsiteX81" fmla="*/ 16778 w 4128179"/>
                <a:gd name="connsiteY81" fmla="*/ 956345 h 1937857"/>
                <a:gd name="connsiteX82" fmla="*/ 75501 w 4128179"/>
                <a:gd name="connsiteY82" fmla="*/ 880844 h 1937857"/>
                <a:gd name="connsiteX83" fmla="*/ 109057 w 4128179"/>
                <a:gd name="connsiteY83" fmla="*/ 822121 h 1937857"/>
                <a:gd name="connsiteX84" fmla="*/ 134224 w 4128179"/>
                <a:gd name="connsiteY84" fmla="*/ 796954 h 1937857"/>
                <a:gd name="connsiteX85" fmla="*/ 159390 w 4128179"/>
                <a:gd name="connsiteY85" fmla="*/ 763398 h 1937857"/>
                <a:gd name="connsiteX86" fmla="*/ 167779 w 4128179"/>
                <a:gd name="connsiteY86" fmla="*/ 704675 h 1937857"/>
                <a:gd name="connsiteX87" fmla="*/ 184557 w 4128179"/>
                <a:gd name="connsiteY87" fmla="*/ 679508 h 1937857"/>
                <a:gd name="connsiteX88" fmla="*/ 209724 w 4128179"/>
                <a:gd name="connsiteY88" fmla="*/ 629174 h 1937857"/>
                <a:gd name="connsiteX89" fmla="*/ 234891 w 4128179"/>
                <a:gd name="connsiteY89" fmla="*/ 612396 h 1937857"/>
                <a:gd name="connsiteX90" fmla="*/ 251669 w 4128179"/>
                <a:gd name="connsiteY90" fmla="*/ 587229 h 1937857"/>
                <a:gd name="connsiteX91" fmla="*/ 276836 w 4128179"/>
                <a:gd name="connsiteY91" fmla="*/ 570451 h 1937857"/>
                <a:gd name="connsiteX92" fmla="*/ 302003 w 4128179"/>
                <a:gd name="connsiteY92" fmla="*/ 545284 h 1937857"/>
                <a:gd name="connsiteX93" fmla="*/ 335559 w 4128179"/>
                <a:gd name="connsiteY93" fmla="*/ 503339 h 1937857"/>
                <a:gd name="connsiteX94" fmla="*/ 369115 w 4128179"/>
                <a:gd name="connsiteY94" fmla="*/ 453005 h 1937857"/>
                <a:gd name="connsiteX95" fmla="*/ 394282 w 4128179"/>
                <a:gd name="connsiteY95" fmla="*/ 444616 h 193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128179" h="1937857">
                  <a:moveTo>
                    <a:pt x="394282" y="444616"/>
                  </a:moveTo>
                  <a:lnTo>
                    <a:pt x="394282" y="444616"/>
                  </a:lnTo>
                  <a:cubicBezTo>
                    <a:pt x="416653" y="433431"/>
                    <a:pt x="441225" y="425851"/>
                    <a:pt x="461394" y="411060"/>
                  </a:cubicBezTo>
                  <a:cubicBezTo>
                    <a:pt x="626818" y="289749"/>
                    <a:pt x="468496" y="395569"/>
                    <a:pt x="536895" y="327170"/>
                  </a:cubicBezTo>
                  <a:cubicBezTo>
                    <a:pt x="546782" y="317283"/>
                    <a:pt x="560105" y="311408"/>
                    <a:pt x="570451" y="302003"/>
                  </a:cubicBezTo>
                  <a:cubicBezTo>
                    <a:pt x="590934" y="283382"/>
                    <a:pt x="607558" y="260574"/>
                    <a:pt x="629174" y="243281"/>
                  </a:cubicBezTo>
                  <a:cubicBezTo>
                    <a:pt x="636079" y="237757"/>
                    <a:pt x="646432" y="238847"/>
                    <a:pt x="654341" y="234892"/>
                  </a:cubicBezTo>
                  <a:cubicBezTo>
                    <a:pt x="674506" y="224810"/>
                    <a:pt x="693490" y="212521"/>
                    <a:pt x="713064" y="201336"/>
                  </a:cubicBezTo>
                  <a:cubicBezTo>
                    <a:pt x="718657" y="192947"/>
                    <a:pt x="721969" y="182467"/>
                    <a:pt x="729842" y="176169"/>
                  </a:cubicBezTo>
                  <a:cubicBezTo>
                    <a:pt x="736747" y="170645"/>
                    <a:pt x="746173" y="167440"/>
                    <a:pt x="755009" y="167780"/>
                  </a:cubicBezTo>
                  <a:cubicBezTo>
                    <a:pt x="892184" y="173056"/>
                    <a:pt x="1029049" y="184558"/>
                    <a:pt x="1166069" y="192947"/>
                  </a:cubicBezTo>
                  <a:lnTo>
                    <a:pt x="1241570" y="209725"/>
                  </a:lnTo>
                  <a:cubicBezTo>
                    <a:pt x="1264016" y="215006"/>
                    <a:pt x="1285623" y="226503"/>
                    <a:pt x="1308682" y="226503"/>
                  </a:cubicBezTo>
                  <a:cubicBezTo>
                    <a:pt x="1443022" y="226503"/>
                    <a:pt x="1577130" y="215318"/>
                    <a:pt x="1711354" y="209725"/>
                  </a:cubicBezTo>
                  <a:cubicBezTo>
                    <a:pt x="1730928" y="201336"/>
                    <a:pt x="1749723" y="190821"/>
                    <a:pt x="1770077" y="184558"/>
                  </a:cubicBezTo>
                  <a:cubicBezTo>
                    <a:pt x="1786334" y="179556"/>
                    <a:pt x="1804868" y="183077"/>
                    <a:pt x="1820411" y="176169"/>
                  </a:cubicBezTo>
                  <a:cubicBezTo>
                    <a:pt x="1831252" y="171351"/>
                    <a:pt x="1834759" y="155871"/>
                    <a:pt x="1845578" y="151002"/>
                  </a:cubicBezTo>
                  <a:cubicBezTo>
                    <a:pt x="1960511" y="99282"/>
                    <a:pt x="1960054" y="104185"/>
                    <a:pt x="2055302" y="92279"/>
                  </a:cubicBezTo>
                  <a:cubicBezTo>
                    <a:pt x="2303649" y="-18097"/>
                    <a:pt x="2021056" y="100898"/>
                    <a:pt x="2172748" y="50334"/>
                  </a:cubicBezTo>
                  <a:cubicBezTo>
                    <a:pt x="2184612" y="46379"/>
                    <a:pt x="2195446" y="39761"/>
                    <a:pt x="2206304" y="33556"/>
                  </a:cubicBezTo>
                  <a:cubicBezTo>
                    <a:pt x="2215058" y="28554"/>
                    <a:pt x="2221405" y="17353"/>
                    <a:pt x="2231471" y="16778"/>
                  </a:cubicBezTo>
                  <a:cubicBezTo>
                    <a:pt x="2418604" y="6085"/>
                    <a:pt x="2606180" y="5593"/>
                    <a:pt x="2793534" y="0"/>
                  </a:cubicBezTo>
                  <a:cubicBezTo>
                    <a:pt x="2874627" y="2796"/>
                    <a:pt x="2955821" y="3480"/>
                    <a:pt x="3036814" y="8389"/>
                  </a:cubicBezTo>
                  <a:cubicBezTo>
                    <a:pt x="3048322" y="9086"/>
                    <a:pt x="3059096" y="14362"/>
                    <a:pt x="3070370" y="16778"/>
                  </a:cubicBezTo>
                  <a:cubicBezTo>
                    <a:pt x="3098254" y="22753"/>
                    <a:pt x="3126092" y="29108"/>
                    <a:pt x="3154260" y="33556"/>
                  </a:cubicBezTo>
                  <a:cubicBezTo>
                    <a:pt x="3179272" y="37505"/>
                    <a:pt x="3204594" y="39149"/>
                    <a:pt x="3229761" y="41945"/>
                  </a:cubicBezTo>
                  <a:cubicBezTo>
                    <a:pt x="3238150" y="50334"/>
                    <a:pt x="3244919" y="60743"/>
                    <a:pt x="3254928" y="67112"/>
                  </a:cubicBezTo>
                  <a:cubicBezTo>
                    <a:pt x="3440102" y="184950"/>
                    <a:pt x="3692656" y="106118"/>
                    <a:pt x="3892491" y="109057"/>
                  </a:cubicBezTo>
                  <a:cubicBezTo>
                    <a:pt x="3934144" y="213190"/>
                    <a:pt x="3877635" y="80270"/>
                    <a:pt x="3942825" y="201336"/>
                  </a:cubicBezTo>
                  <a:cubicBezTo>
                    <a:pt x="3952921" y="220086"/>
                    <a:pt x="3960714" y="240044"/>
                    <a:pt x="3967992" y="260058"/>
                  </a:cubicBezTo>
                  <a:cubicBezTo>
                    <a:pt x="3971932" y="270893"/>
                    <a:pt x="3971549" y="283146"/>
                    <a:pt x="3976381" y="293614"/>
                  </a:cubicBezTo>
                  <a:cubicBezTo>
                    <a:pt x="4000847" y="346623"/>
                    <a:pt x="4064341" y="435729"/>
                    <a:pt x="4077049" y="486561"/>
                  </a:cubicBezTo>
                  <a:cubicBezTo>
                    <a:pt x="4079845" y="497746"/>
                    <a:pt x="4083177" y="508811"/>
                    <a:pt x="4085438" y="520117"/>
                  </a:cubicBezTo>
                  <a:cubicBezTo>
                    <a:pt x="4088774" y="536796"/>
                    <a:pt x="4088939" y="554159"/>
                    <a:pt x="4093827" y="570451"/>
                  </a:cubicBezTo>
                  <a:cubicBezTo>
                    <a:pt x="4097420" y="582429"/>
                    <a:pt x="4105012" y="592822"/>
                    <a:pt x="4110605" y="604007"/>
                  </a:cubicBezTo>
                  <a:cubicBezTo>
                    <a:pt x="4116198" y="645952"/>
                    <a:pt x="4126351" y="687538"/>
                    <a:pt x="4127383" y="729842"/>
                  </a:cubicBezTo>
                  <a:cubicBezTo>
                    <a:pt x="4129157" y="802579"/>
                    <a:pt x="4128610" y="875836"/>
                    <a:pt x="4118994" y="947956"/>
                  </a:cubicBezTo>
                  <a:cubicBezTo>
                    <a:pt x="4117146" y="961815"/>
                    <a:pt x="4101954" y="970135"/>
                    <a:pt x="4093827" y="981512"/>
                  </a:cubicBezTo>
                  <a:cubicBezTo>
                    <a:pt x="4087967" y="989716"/>
                    <a:pt x="4084704" y="1000118"/>
                    <a:pt x="4077049" y="1006679"/>
                  </a:cubicBezTo>
                  <a:cubicBezTo>
                    <a:pt x="4064669" y="1017290"/>
                    <a:pt x="4049927" y="1025052"/>
                    <a:pt x="4035104" y="1031846"/>
                  </a:cubicBezTo>
                  <a:cubicBezTo>
                    <a:pt x="3982698" y="1055865"/>
                    <a:pt x="3928843" y="1076587"/>
                    <a:pt x="3875713" y="1098958"/>
                  </a:cubicBezTo>
                  <a:cubicBezTo>
                    <a:pt x="3861731" y="1112940"/>
                    <a:pt x="3850723" y="1130730"/>
                    <a:pt x="3833768" y="1140903"/>
                  </a:cubicBezTo>
                  <a:cubicBezTo>
                    <a:pt x="3821542" y="1148239"/>
                    <a:pt x="3805224" y="1144419"/>
                    <a:pt x="3791824" y="1149292"/>
                  </a:cubicBezTo>
                  <a:cubicBezTo>
                    <a:pt x="3774195" y="1155702"/>
                    <a:pt x="3758268" y="1166069"/>
                    <a:pt x="3741490" y="1174458"/>
                  </a:cubicBezTo>
                  <a:cubicBezTo>
                    <a:pt x="3735897" y="1191236"/>
                    <a:pt x="3731895" y="1208631"/>
                    <a:pt x="3724712" y="1224792"/>
                  </a:cubicBezTo>
                  <a:cubicBezTo>
                    <a:pt x="3720617" y="1234005"/>
                    <a:pt x="3712830" y="1241145"/>
                    <a:pt x="3707934" y="1249959"/>
                  </a:cubicBezTo>
                  <a:cubicBezTo>
                    <a:pt x="3698824" y="1266357"/>
                    <a:pt x="3689982" y="1282978"/>
                    <a:pt x="3682767" y="1300293"/>
                  </a:cubicBezTo>
                  <a:cubicBezTo>
                    <a:pt x="3671676" y="1326912"/>
                    <a:pt x="3663661" y="1366563"/>
                    <a:pt x="3649211" y="1392572"/>
                  </a:cubicBezTo>
                  <a:cubicBezTo>
                    <a:pt x="3642421" y="1404794"/>
                    <a:pt x="3632433" y="1414943"/>
                    <a:pt x="3624044" y="1426128"/>
                  </a:cubicBezTo>
                  <a:cubicBezTo>
                    <a:pt x="3618451" y="1445702"/>
                    <a:pt x="3614223" y="1465719"/>
                    <a:pt x="3607266" y="1484851"/>
                  </a:cubicBezTo>
                  <a:cubicBezTo>
                    <a:pt x="3596428" y="1514656"/>
                    <a:pt x="3584359" y="1526578"/>
                    <a:pt x="3565321" y="1551963"/>
                  </a:cubicBezTo>
                  <a:cubicBezTo>
                    <a:pt x="3562525" y="1565945"/>
                    <a:pt x="3562227" y="1580669"/>
                    <a:pt x="3556932" y="1593908"/>
                  </a:cubicBezTo>
                  <a:cubicBezTo>
                    <a:pt x="3548291" y="1615510"/>
                    <a:pt x="3513687" y="1662320"/>
                    <a:pt x="3498209" y="1677798"/>
                  </a:cubicBezTo>
                  <a:cubicBezTo>
                    <a:pt x="3488322" y="1687685"/>
                    <a:pt x="3475269" y="1693866"/>
                    <a:pt x="3464653" y="1702965"/>
                  </a:cubicBezTo>
                  <a:cubicBezTo>
                    <a:pt x="3386317" y="1770110"/>
                    <a:pt x="3488483" y="1691935"/>
                    <a:pt x="3414319" y="1744910"/>
                  </a:cubicBezTo>
                  <a:cubicBezTo>
                    <a:pt x="3402942" y="1753037"/>
                    <a:pt x="3393269" y="1763824"/>
                    <a:pt x="3380763" y="1770077"/>
                  </a:cubicBezTo>
                  <a:cubicBezTo>
                    <a:pt x="3364945" y="1777986"/>
                    <a:pt x="3346529" y="1779537"/>
                    <a:pt x="3330429" y="1786855"/>
                  </a:cubicBezTo>
                  <a:cubicBezTo>
                    <a:pt x="3299669" y="1800837"/>
                    <a:pt x="3269206" y="1815490"/>
                    <a:pt x="3238150" y="1828800"/>
                  </a:cubicBezTo>
                  <a:cubicBezTo>
                    <a:pt x="3230022" y="1832283"/>
                    <a:pt x="3221111" y="1833706"/>
                    <a:pt x="3212983" y="1837189"/>
                  </a:cubicBezTo>
                  <a:cubicBezTo>
                    <a:pt x="3201489" y="1842115"/>
                    <a:pt x="3191291" y="1850012"/>
                    <a:pt x="3179427" y="1853967"/>
                  </a:cubicBezTo>
                  <a:cubicBezTo>
                    <a:pt x="3157551" y="1861259"/>
                    <a:pt x="3134437" y="1864238"/>
                    <a:pt x="3112315" y="1870745"/>
                  </a:cubicBezTo>
                  <a:cubicBezTo>
                    <a:pt x="3011988" y="1900253"/>
                    <a:pt x="3049077" y="1901985"/>
                    <a:pt x="2927757" y="1912690"/>
                  </a:cubicBezTo>
                  <a:cubicBezTo>
                    <a:pt x="2869195" y="1917857"/>
                    <a:pt x="2810327" y="1918632"/>
                    <a:pt x="2751589" y="1921079"/>
                  </a:cubicBezTo>
                  <a:lnTo>
                    <a:pt x="2323750" y="1937857"/>
                  </a:lnTo>
                  <a:cubicBezTo>
                    <a:pt x="2178341" y="1923875"/>
                    <a:pt x="2032278" y="1915540"/>
                    <a:pt x="1887523" y="1895912"/>
                  </a:cubicBezTo>
                  <a:cubicBezTo>
                    <a:pt x="1866420" y="1893051"/>
                    <a:pt x="1849003" y="1877479"/>
                    <a:pt x="1828800" y="1870745"/>
                  </a:cubicBezTo>
                  <a:cubicBezTo>
                    <a:pt x="1806924" y="1863453"/>
                    <a:pt x="1783066" y="1862609"/>
                    <a:pt x="1761688" y="1853967"/>
                  </a:cubicBezTo>
                  <a:cubicBezTo>
                    <a:pt x="1651392" y="1809379"/>
                    <a:pt x="1547739" y="1747877"/>
                    <a:pt x="1434517" y="1711354"/>
                  </a:cubicBezTo>
                  <a:lnTo>
                    <a:pt x="1174458" y="1627464"/>
                  </a:lnTo>
                  <a:cubicBezTo>
                    <a:pt x="1157635" y="1622008"/>
                    <a:pt x="1140449" y="1617488"/>
                    <a:pt x="1124124" y="1610686"/>
                  </a:cubicBezTo>
                  <a:cubicBezTo>
                    <a:pt x="1090568" y="1596704"/>
                    <a:pt x="1055971" y="1584998"/>
                    <a:pt x="1023457" y="1568741"/>
                  </a:cubicBezTo>
                  <a:cubicBezTo>
                    <a:pt x="1005421" y="1559723"/>
                    <a:pt x="993013" y="1538500"/>
                    <a:pt x="973123" y="1535185"/>
                  </a:cubicBezTo>
                  <a:lnTo>
                    <a:pt x="822121" y="1510018"/>
                  </a:lnTo>
                  <a:cubicBezTo>
                    <a:pt x="758317" y="1500202"/>
                    <a:pt x="615644" y="1488356"/>
                    <a:pt x="578840" y="1484851"/>
                  </a:cubicBezTo>
                  <a:cubicBezTo>
                    <a:pt x="370053" y="1438454"/>
                    <a:pt x="695229" y="1508444"/>
                    <a:pt x="251669" y="1434517"/>
                  </a:cubicBezTo>
                  <a:cubicBezTo>
                    <a:pt x="234224" y="1431610"/>
                    <a:pt x="218275" y="1422821"/>
                    <a:pt x="201335" y="1417739"/>
                  </a:cubicBezTo>
                  <a:cubicBezTo>
                    <a:pt x="84716" y="1382753"/>
                    <a:pt x="324274" y="1466258"/>
                    <a:pt x="75501" y="1375794"/>
                  </a:cubicBezTo>
                  <a:cubicBezTo>
                    <a:pt x="37530" y="1318838"/>
                    <a:pt x="81878" y="1390141"/>
                    <a:pt x="41945" y="1300293"/>
                  </a:cubicBezTo>
                  <a:cubicBezTo>
                    <a:pt x="37850" y="1291080"/>
                    <a:pt x="29676" y="1284144"/>
                    <a:pt x="25167" y="1275126"/>
                  </a:cubicBezTo>
                  <a:cubicBezTo>
                    <a:pt x="21212" y="1267217"/>
                    <a:pt x="18923" y="1258538"/>
                    <a:pt x="16778" y="1249959"/>
                  </a:cubicBezTo>
                  <a:cubicBezTo>
                    <a:pt x="10525" y="1224948"/>
                    <a:pt x="5593" y="1199625"/>
                    <a:pt x="0" y="1174458"/>
                  </a:cubicBezTo>
                  <a:cubicBezTo>
                    <a:pt x="5593" y="1101754"/>
                    <a:pt x="7141" y="1028624"/>
                    <a:pt x="16778" y="956345"/>
                  </a:cubicBezTo>
                  <a:cubicBezTo>
                    <a:pt x="21284" y="922549"/>
                    <a:pt x="58098" y="904047"/>
                    <a:pt x="75501" y="880844"/>
                  </a:cubicBezTo>
                  <a:cubicBezTo>
                    <a:pt x="89028" y="862808"/>
                    <a:pt x="96128" y="840590"/>
                    <a:pt x="109057" y="822121"/>
                  </a:cubicBezTo>
                  <a:cubicBezTo>
                    <a:pt x="115860" y="812402"/>
                    <a:pt x="126503" y="805962"/>
                    <a:pt x="134224" y="796954"/>
                  </a:cubicBezTo>
                  <a:cubicBezTo>
                    <a:pt x="143323" y="786338"/>
                    <a:pt x="151001" y="774583"/>
                    <a:pt x="159390" y="763398"/>
                  </a:cubicBezTo>
                  <a:cubicBezTo>
                    <a:pt x="162186" y="743824"/>
                    <a:pt x="162097" y="723614"/>
                    <a:pt x="167779" y="704675"/>
                  </a:cubicBezTo>
                  <a:cubicBezTo>
                    <a:pt x="170676" y="695018"/>
                    <a:pt x="180048" y="688526"/>
                    <a:pt x="184557" y="679508"/>
                  </a:cubicBezTo>
                  <a:cubicBezTo>
                    <a:pt x="198203" y="652216"/>
                    <a:pt x="185682" y="653216"/>
                    <a:pt x="209724" y="629174"/>
                  </a:cubicBezTo>
                  <a:cubicBezTo>
                    <a:pt x="216853" y="622045"/>
                    <a:pt x="226502" y="617989"/>
                    <a:pt x="234891" y="612396"/>
                  </a:cubicBezTo>
                  <a:cubicBezTo>
                    <a:pt x="240484" y="604007"/>
                    <a:pt x="244540" y="594358"/>
                    <a:pt x="251669" y="587229"/>
                  </a:cubicBezTo>
                  <a:cubicBezTo>
                    <a:pt x="258798" y="580100"/>
                    <a:pt x="269091" y="576906"/>
                    <a:pt x="276836" y="570451"/>
                  </a:cubicBezTo>
                  <a:cubicBezTo>
                    <a:pt x="285950" y="562856"/>
                    <a:pt x="293614" y="553673"/>
                    <a:pt x="302003" y="545284"/>
                  </a:cubicBezTo>
                  <a:cubicBezTo>
                    <a:pt x="320895" y="488609"/>
                    <a:pt x="294695" y="550041"/>
                    <a:pt x="335559" y="503339"/>
                  </a:cubicBezTo>
                  <a:cubicBezTo>
                    <a:pt x="348838" y="488164"/>
                    <a:pt x="354856" y="467264"/>
                    <a:pt x="369115" y="453005"/>
                  </a:cubicBezTo>
                  <a:lnTo>
                    <a:pt x="394282" y="444616"/>
                  </a:lnTo>
                  <a:close/>
                </a:path>
              </a:pathLst>
            </a:custGeom>
            <a:solidFill>
              <a:srgbClr val="92D050">
                <a:alpha val="47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4890781" y="4421763"/>
              <a:ext cx="4128179" cy="1937857"/>
            </a:xfrm>
            <a:custGeom>
              <a:avLst/>
              <a:gdLst>
                <a:gd name="connsiteX0" fmla="*/ 394282 w 4128179"/>
                <a:gd name="connsiteY0" fmla="*/ 444616 h 1937857"/>
                <a:gd name="connsiteX1" fmla="*/ 394282 w 4128179"/>
                <a:gd name="connsiteY1" fmla="*/ 444616 h 1937857"/>
                <a:gd name="connsiteX2" fmla="*/ 461394 w 4128179"/>
                <a:gd name="connsiteY2" fmla="*/ 411060 h 1937857"/>
                <a:gd name="connsiteX3" fmla="*/ 536895 w 4128179"/>
                <a:gd name="connsiteY3" fmla="*/ 327170 h 1937857"/>
                <a:gd name="connsiteX4" fmla="*/ 570451 w 4128179"/>
                <a:gd name="connsiteY4" fmla="*/ 302003 h 1937857"/>
                <a:gd name="connsiteX5" fmla="*/ 629174 w 4128179"/>
                <a:gd name="connsiteY5" fmla="*/ 243281 h 1937857"/>
                <a:gd name="connsiteX6" fmla="*/ 654341 w 4128179"/>
                <a:gd name="connsiteY6" fmla="*/ 234892 h 1937857"/>
                <a:gd name="connsiteX7" fmla="*/ 713064 w 4128179"/>
                <a:gd name="connsiteY7" fmla="*/ 201336 h 1937857"/>
                <a:gd name="connsiteX8" fmla="*/ 729842 w 4128179"/>
                <a:gd name="connsiteY8" fmla="*/ 176169 h 1937857"/>
                <a:gd name="connsiteX9" fmla="*/ 755009 w 4128179"/>
                <a:gd name="connsiteY9" fmla="*/ 167780 h 1937857"/>
                <a:gd name="connsiteX10" fmla="*/ 1166069 w 4128179"/>
                <a:gd name="connsiteY10" fmla="*/ 192947 h 1937857"/>
                <a:gd name="connsiteX11" fmla="*/ 1241570 w 4128179"/>
                <a:gd name="connsiteY11" fmla="*/ 209725 h 1937857"/>
                <a:gd name="connsiteX12" fmla="*/ 1308682 w 4128179"/>
                <a:gd name="connsiteY12" fmla="*/ 226503 h 1937857"/>
                <a:gd name="connsiteX13" fmla="*/ 1711354 w 4128179"/>
                <a:gd name="connsiteY13" fmla="*/ 209725 h 1937857"/>
                <a:gd name="connsiteX14" fmla="*/ 1770077 w 4128179"/>
                <a:gd name="connsiteY14" fmla="*/ 184558 h 1937857"/>
                <a:gd name="connsiteX15" fmla="*/ 1820411 w 4128179"/>
                <a:gd name="connsiteY15" fmla="*/ 176169 h 1937857"/>
                <a:gd name="connsiteX16" fmla="*/ 1845578 w 4128179"/>
                <a:gd name="connsiteY16" fmla="*/ 151002 h 1937857"/>
                <a:gd name="connsiteX17" fmla="*/ 2055302 w 4128179"/>
                <a:gd name="connsiteY17" fmla="*/ 92279 h 1937857"/>
                <a:gd name="connsiteX18" fmla="*/ 2172748 w 4128179"/>
                <a:gd name="connsiteY18" fmla="*/ 50334 h 1937857"/>
                <a:gd name="connsiteX19" fmla="*/ 2206304 w 4128179"/>
                <a:gd name="connsiteY19" fmla="*/ 33556 h 1937857"/>
                <a:gd name="connsiteX20" fmla="*/ 2231471 w 4128179"/>
                <a:gd name="connsiteY20" fmla="*/ 16778 h 1937857"/>
                <a:gd name="connsiteX21" fmla="*/ 2793534 w 4128179"/>
                <a:gd name="connsiteY21" fmla="*/ 0 h 1937857"/>
                <a:gd name="connsiteX22" fmla="*/ 3036814 w 4128179"/>
                <a:gd name="connsiteY22" fmla="*/ 8389 h 1937857"/>
                <a:gd name="connsiteX23" fmla="*/ 3070370 w 4128179"/>
                <a:gd name="connsiteY23" fmla="*/ 16778 h 1937857"/>
                <a:gd name="connsiteX24" fmla="*/ 3154260 w 4128179"/>
                <a:gd name="connsiteY24" fmla="*/ 33556 h 1937857"/>
                <a:gd name="connsiteX25" fmla="*/ 3229761 w 4128179"/>
                <a:gd name="connsiteY25" fmla="*/ 41945 h 1937857"/>
                <a:gd name="connsiteX26" fmla="*/ 3254928 w 4128179"/>
                <a:gd name="connsiteY26" fmla="*/ 67112 h 1937857"/>
                <a:gd name="connsiteX27" fmla="*/ 3892491 w 4128179"/>
                <a:gd name="connsiteY27" fmla="*/ 109057 h 1937857"/>
                <a:gd name="connsiteX28" fmla="*/ 3942825 w 4128179"/>
                <a:gd name="connsiteY28" fmla="*/ 201336 h 1937857"/>
                <a:gd name="connsiteX29" fmla="*/ 3967992 w 4128179"/>
                <a:gd name="connsiteY29" fmla="*/ 260058 h 1937857"/>
                <a:gd name="connsiteX30" fmla="*/ 3976381 w 4128179"/>
                <a:gd name="connsiteY30" fmla="*/ 293614 h 1937857"/>
                <a:gd name="connsiteX31" fmla="*/ 4077049 w 4128179"/>
                <a:gd name="connsiteY31" fmla="*/ 486561 h 1937857"/>
                <a:gd name="connsiteX32" fmla="*/ 4085438 w 4128179"/>
                <a:gd name="connsiteY32" fmla="*/ 520117 h 1937857"/>
                <a:gd name="connsiteX33" fmla="*/ 4093827 w 4128179"/>
                <a:gd name="connsiteY33" fmla="*/ 570451 h 1937857"/>
                <a:gd name="connsiteX34" fmla="*/ 4110605 w 4128179"/>
                <a:gd name="connsiteY34" fmla="*/ 604007 h 1937857"/>
                <a:gd name="connsiteX35" fmla="*/ 4127383 w 4128179"/>
                <a:gd name="connsiteY35" fmla="*/ 729842 h 1937857"/>
                <a:gd name="connsiteX36" fmla="*/ 4118994 w 4128179"/>
                <a:gd name="connsiteY36" fmla="*/ 947956 h 1937857"/>
                <a:gd name="connsiteX37" fmla="*/ 4093827 w 4128179"/>
                <a:gd name="connsiteY37" fmla="*/ 981512 h 1937857"/>
                <a:gd name="connsiteX38" fmla="*/ 4077049 w 4128179"/>
                <a:gd name="connsiteY38" fmla="*/ 1006679 h 1937857"/>
                <a:gd name="connsiteX39" fmla="*/ 4035104 w 4128179"/>
                <a:gd name="connsiteY39" fmla="*/ 1031846 h 1937857"/>
                <a:gd name="connsiteX40" fmla="*/ 3875713 w 4128179"/>
                <a:gd name="connsiteY40" fmla="*/ 1098958 h 1937857"/>
                <a:gd name="connsiteX41" fmla="*/ 3833768 w 4128179"/>
                <a:gd name="connsiteY41" fmla="*/ 1140903 h 1937857"/>
                <a:gd name="connsiteX42" fmla="*/ 3791824 w 4128179"/>
                <a:gd name="connsiteY42" fmla="*/ 1149292 h 1937857"/>
                <a:gd name="connsiteX43" fmla="*/ 3741490 w 4128179"/>
                <a:gd name="connsiteY43" fmla="*/ 1174458 h 1937857"/>
                <a:gd name="connsiteX44" fmla="*/ 3724712 w 4128179"/>
                <a:gd name="connsiteY44" fmla="*/ 1224792 h 1937857"/>
                <a:gd name="connsiteX45" fmla="*/ 3707934 w 4128179"/>
                <a:gd name="connsiteY45" fmla="*/ 1249959 h 1937857"/>
                <a:gd name="connsiteX46" fmla="*/ 3682767 w 4128179"/>
                <a:gd name="connsiteY46" fmla="*/ 1300293 h 1937857"/>
                <a:gd name="connsiteX47" fmla="*/ 3649211 w 4128179"/>
                <a:gd name="connsiteY47" fmla="*/ 1392572 h 1937857"/>
                <a:gd name="connsiteX48" fmla="*/ 3624044 w 4128179"/>
                <a:gd name="connsiteY48" fmla="*/ 1426128 h 1937857"/>
                <a:gd name="connsiteX49" fmla="*/ 3607266 w 4128179"/>
                <a:gd name="connsiteY49" fmla="*/ 1484851 h 1937857"/>
                <a:gd name="connsiteX50" fmla="*/ 3565321 w 4128179"/>
                <a:gd name="connsiteY50" fmla="*/ 1551963 h 1937857"/>
                <a:gd name="connsiteX51" fmla="*/ 3556932 w 4128179"/>
                <a:gd name="connsiteY51" fmla="*/ 1593908 h 1937857"/>
                <a:gd name="connsiteX52" fmla="*/ 3498209 w 4128179"/>
                <a:gd name="connsiteY52" fmla="*/ 1677798 h 1937857"/>
                <a:gd name="connsiteX53" fmla="*/ 3464653 w 4128179"/>
                <a:gd name="connsiteY53" fmla="*/ 1702965 h 1937857"/>
                <a:gd name="connsiteX54" fmla="*/ 3414319 w 4128179"/>
                <a:gd name="connsiteY54" fmla="*/ 1744910 h 1937857"/>
                <a:gd name="connsiteX55" fmla="*/ 3380763 w 4128179"/>
                <a:gd name="connsiteY55" fmla="*/ 1770077 h 1937857"/>
                <a:gd name="connsiteX56" fmla="*/ 3330429 w 4128179"/>
                <a:gd name="connsiteY56" fmla="*/ 1786855 h 1937857"/>
                <a:gd name="connsiteX57" fmla="*/ 3238150 w 4128179"/>
                <a:gd name="connsiteY57" fmla="*/ 1828800 h 1937857"/>
                <a:gd name="connsiteX58" fmla="*/ 3212983 w 4128179"/>
                <a:gd name="connsiteY58" fmla="*/ 1837189 h 1937857"/>
                <a:gd name="connsiteX59" fmla="*/ 3179427 w 4128179"/>
                <a:gd name="connsiteY59" fmla="*/ 1853967 h 1937857"/>
                <a:gd name="connsiteX60" fmla="*/ 3112315 w 4128179"/>
                <a:gd name="connsiteY60" fmla="*/ 1870745 h 1937857"/>
                <a:gd name="connsiteX61" fmla="*/ 2927757 w 4128179"/>
                <a:gd name="connsiteY61" fmla="*/ 1912690 h 1937857"/>
                <a:gd name="connsiteX62" fmla="*/ 2751589 w 4128179"/>
                <a:gd name="connsiteY62" fmla="*/ 1921079 h 1937857"/>
                <a:gd name="connsiteX63" fmla="*/ 2323750 w 4128179"/>
                <a:gd name="connsiteY63" fmla="*/ 1937857 h 1937857"/>
                <a:gd name="connsiteX64" fmla="*/ 1887523 w 4128179"/>
                <a:gd name="connsiteY64" fmla="*/ 1895912 h 1937857"/>
                <a:gd name="connsiteX65" fmla="*/ 1828800 w 4128179"/>
                <a:gd name="connsiteY65" fmla="*/ 1870745 h 1937857"/>
                <a:gd name="connsiteX66" fmla="*/ 1761688 w 4128179"/>
                <a:gd name="connsiteY66" fmla="*/ 1853967 h 1937857"/>
                <a:gd name="connsiteX67" fmla="*/ 1434517 w 4128179"/>
                <a:gd name="connsiteY67" fmla="*/ 1711354 h 1937857"/>
                <a:gd name="connsiteX68" fmla="*/ 1174458 w 4128179"/>
                <a:gd name="connsiteY68" fmla="*/ 1627464 h 1937857"/>
                <a:gd name="connsiteX69" fmla="*/ 1124124 w 4128179"/>
                <a:gd name="connsiteY69" fmla="*/ 1610686 h 1937857"/>
                <a:gd name="connsiteX70" fmla="*/ 1023457 w 4128179"/>
                <a:gd name="connsiteY70" fmla="*/ 1568741 h 1937857"/>
                <a:gd name="connsiteX71" fmla="*/ 973123 w 4128179"/>
                <a:gd name="connsiteY71" fmla="*/ 1535185 h 1937857"/>
                <a:gd name="connsiteX72" fmla="*/ 822121 w 4128179"/>
                <a:gd name="connsiteY72" fmla="*/ 1510018 h 1937857"/>
                <a:gd name="connsiteX73" fmla="*/ 578840 w 4128179"/>
                <a:gd name="connsiteY73" fmla="*/ 1484851 h 1937857"/>
                <a:gd name="connsiteX74" fmla="*/ 251669 w 4128179"/>
                <a:gd name="connsiteY74" fmla="*/ 1434517 h 1937857"/>
                <a:gd name="connsiteX75" fmla="*/ 201335 w 4128179"/>
                <a:gd name="connsiteY75" fmla="*/ 1417739 h 1937857"/>
                <a:gd name="connsiteX76" fmla="*/ 75501 w 4128179"/>
                <a:gd name="connsiteY76" fmla="*/ 1375794 h 1937857"/>
                <a:gd name="connsiteX77" fmla="*/ 41945 w 4128179"/>
                <a:gd name="connsiteY77" fmla="*/ 1300293 h 1937857"/>
                <a:gd name="connsiteX78" fmla="*/ 25167 w 4128179"/>
                <a:gd name="connsiteY78" fmla="*/ 1275126 h 1937857"/>
                <a:gd name="connsiteX79" fmla="*/ 16778 w 4128179"/>
                <a:gd name="connsiteY79" fmla="*/ 1249959 h 1937857"/>
                <a:gd name="connsiteX80" fmla="*/ 0 w 4128179"/>
                <a:gd name="connsiteY80" fmla="*/ 1174458 h 1937857"/>
                <a:gd name="connsiteX81" fmla="*/ 16778 w 4128179"/>
                <a:gd name="connsiteY81" fmla="*/ 956345 h 1937857"/>
                <a:gd name="connsiteX82" fmla="*/ 75501 w 4128179"/>
                <a:gd name="connsiteY82" fmla="*/ 880844 h 1937857"/>
                <a:gd name="connsiteX83" fmla="*/ 109057 w 4128179"/>
                <a:gd name="connsiteY83" fmla="*/ 822121 h 1937857"/>
                <a:gd name="connsiteX84" fmla="*/ 134224 w 4128179"/>
                <a:gd name="connsiteY84" fmla="*/ 796954 h 1937857"/>
                <a:gd name="connsiteX85" fmla="*/ 159390 w 4128179"/>
                <a:gd name="connsiteY85" fmla="*/ 763398 h 1937857"/>
                <a:gd name="connsiteX86" fmla="*/ 167779 w 4128179"/>
                <a:gd name="connsiteY86" fmla="*/ 704675 h 1937857"/>
                <a:gd name="connsiteX87" fmla="*/ 184557 w 4128179"/>
                <a:gd name="connsiteY87" fmla="*/ 679508 h 1937857"/>
                <a:gd name="connsiteX88" fmla="*/ 209724 w 4128179"/>
                <a:gd name="connsiteY88" fmla="*/ 629174 h 1937857"/>
                <a:gd name="connsiteX89" fmla="*/ 234891 w 4128179"/>
                <a:gd name="connsiteY89" fmla="*/ 612396 h 1937857"/>
                <a:gd name="connsiteX90" fmla="*/ 251669 w 4128179"/>
                <a:gd name="connsiteY90" fmla="*/ 587229 h 1937857"/>
                <a:gd name="connsiteX91" fmla="*/ 276836 w 4128179"/>
                <a:gd name="connsiteY91" fmla="*/ 570451 h 1937857"/>
                <a:gd name="connsiteX92" fmla="*/ 302003 w 4128179"/>
                <a:gd name="connsiteY92" fmla="*/ 545284 h 1937857"/>
                <a:gd name="connsiteX93" fmla="*/ 335559 w 4128179"/>
                <a:gd name="connsiteY93" fmla="*/ 503339 h 1937857"/>
                <a:gd name="connsiteX94" fmla="*/ 369115 w 4128179"/>
                <a:gd name="connsiteY94" fmla="*/ 453005 h 1937857"/>
                <a:gd name="connsiteX95" fmla="*/ 394282 w 4128179"/>
                <a:gd name="connsiteY95" fmla="*/ 444616 h 193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128179" h="1937857">
                  <a:moveTo>
                    <a:pt x="394282" y="444616"/>
                  </a:moveTo>
                  <a:lnTo>
                    <a:pt x="394282" y="444616"/>
                  </a:lnTo>
                  <a:cubicBezTo>
                    <a:pt x="416653" y="433431"/>
                    <a:pt x="441225" y="425851"/>
                    <a:pt x="461394" y="411060"/>
                  </a:cubicBezTo>
                  <a:cubicBezTo>
                    <a:pt x="626818" y="289749"/>
                    <a:pt x="468496" y="395569"/>
                    <a:pt x="536895" y="327170"/>
                  </a:cubicBezTo>
                  <a:cubicBezTo>
                    <a:pt x="546782" y="317283"/>
                    <a:pt x="560105" y="311408"/>
                    <a:pt x="570451" y="302003"/>
                  </a:cubicBezTo>
                  <a:cubicBezTo>
                    <a:pt x="590934" y="283382"/>
                    <a:pt x="607558" y="260574"/>
                    <a:pt x="629174" y="243281"/>
                  </a:cubicBezTo>
                  <a:cubicBezTo>
                    <a:pt x="636079" y="237757"/>
                    <a:pt x="646432" y="238847"/>
                    <a:pt x="654341" y="234892"/>
                  </a:cubicBezTo>
                  <a:cubicBezTo>
                    <a:pt x="674506" y="224810"/>
                    <a:pt x="693490" y="212521"/>
                    <a:pt x="713064" y="201336"/>
                  </a:cubicBezTo>
                  <a:cubicBezTo>
                    <a:pt x="718657" y="192947"/>
                    <a:pt x="721969" y="182467"/>
                    <a:pt x="729842" y="176169"/>
                  </a:cubicBezTo>
                  <a:cubicBezTo>
                    <a:pt x="736747" y="170645"/>
                    <a:pt x="746173" y="167440"/>
                    <a:pt x="755009" y="167780"/>
                  </a:cubicBezTo>
                  <a:cubicBezTo>
                    <a:pt x="892184" y="173056"/>
                    <a:pt x="1029049" y="184558"/>
                    <a:pt x="1166069" y="192947"/>
                  </a:cubicBezTo>
                  <a:lnTo>
                    <a:pt x="1241570" y="209725"/>
                  </a:lnTo>
                  <a:cubicBezTo>
                    <a:pt x="1264016" y="215006"/>
                    <a:pt x="1285623" y="226503"/>
                    <a:pt x="1308682" y="226503"/>
                  </a:cubicBezTo>
                  <a:cubicBezTo>
                    <a:pt x="1443022" y="226503"/>
                    <a:pt x="1577130" y="215318"/>
                    <a:pt x="1711354" y="209725"/>
                  </a:cubicBezTo>
                  <a:cubicBezTo>
                    <a:pt x="1730928" y="201336"/>
                    <a:pt x="1749723" y="190821"/>
                    <a:pt x="1770077" y="184558"/>
                  </a:cubicBezTo>
                  <a:cubicBezTo>
                    <a:pt x="1786334" y="179556"/>
                    <a:pt x="1804868" y="183077"/>
                    <a:pt x="1820411" y="176169"/>
                  </a:cubicBezTo>
                  <a:cubicBezTo>
                    <a:pt x="1831252" y="171351"/>
                    <a:pt x="1834759" y="155871"/>
                    <a:pt x="1845578" y="151002"/>
                  </a:cubicBezTo>
                  <a:cubicBezTo>
                    <a:pt x="1960511" y="99282"/>
                    <a:pt x="1960054" y="104185"/>
                    <a:pt x="2055302" y="92279"/>
                  </a:cubicBezTo>
                  <a:cubicBezTo>
                    <a:pt x="2303649" y="-18097"/>
                    <a:pt x="2021056" y="100898"/>
                    <a:pt x="2172748" y="50334"/>
                  </a:cubicBezTo>
                  <a:cubicBezTo>
                    <a:pt x="2184612" y="46379"/>
                    <a:pt x="2195446" y="39761"/>
                    <a:pt x="2206304" y="33556"/>
                  </a:cubicBezTo>
                  <a:cubicBezTo>
                    <a:pt x="2215058" y="28554"/>
                    <a:pt x="2221405" y="17353"/>
                    <a:pt x="2231471" y="16778"/>
                  </a:cubicBezTo>
                  <a:cubicBezTo>
                    <a:pt x="2418604" y="6085"/>
                    <a:pt x="2606180" y="5593"/>
                    <a:pt x="2793534" y="0"/>
                  </a:cubicBezTo>
                  <a:cubicBezTo>
                    <a:pt x="2874627" y="2796"/>
                    <a:pt x="2955821" y="3480"/>
                    <a:pt x="3036814" y="8389"/>
                  </a:cubicBezTo>
                  <a:cubicBezTo>
                    <a:pt x="3048322" y="9086"/>
                    <a:pt x="3059096" y="14362"/>
                    <a:pt x="3070370" y="16778"/>
                  </a:cubicBezTo>
                  <a:cubicBezTo>
                    <a:pt x="3098254" y="22753"/>
                    <a:pt x="3126092" y="29108"/>
                    <a:pt x="3154260" y="33556"/>
                  </a:cubicBezTo>
                  <a:cubicBezTo>
                    <a:pt x="3179272" y="37505"/>
                    <a:pt x="3204594" y="39149"/>
                    <a:pt x="3229761" y="41945"/>
                  </a:cubicBezTo>
                  <a:cubicBezTo>
                    <a:pt x="3238150" y="50334"/>
                    <a:pt x="3244919" y="60743"/>
                    <a:pt x="3254928" y="67112"/>
                  </a:cubicBezTo>
                  <a:cubicBezTo>
                    <a:pt x="3440102" y="184950"/>
                    <a:pt x="3692656" y="106118"/>
                    <a:pt x="3892491" y="109057"/>
                  </a:cubicBezTo>
                  <a:cubicBezTo>
                    <a:pt x="3934144" y="213190"/>
                    <a:pt x="3877635" y="80270"/>
                    <a:pt x="3942825" y="201336"/>
                  </a:cubicBezTo>
                  <a:cubicBezTo>
                    <a:pt x="3952921" y="220086"/>
                    <a:pt x="3960714" y="240044"/>
                    <a:pt x="3967992" y="260058"/>
                  </a:cubicBezTo>
                  <a:cubicBezTo>
                    <a:pt x="3971932" y="270893"/>
                    <a:pt x="3971549" y="283146"/>
                    <a:pt x="3976381" y="293614"/>
                  </a:cubicBezTo>
                  <a:cubicBezTo>
                    <a:pt x="4000847" y="346623"/>
                    <a:pt x="4064341" y="435729"/>
                    <a:pt x="4077049" y="486561"/>
                  </a:cubicBezTo>
                  <a:cubicBezTo>
                    <a:pt x="4079845" y="497746"/>
                    <a:pt x="4083177" y="508811"/>
                    <a:pt x="4085438" y="520117"/>
                  </a:cubicBezTo>
                  <a:cubicBezTo>
                    <a:pt x="4088774" y="536796"/>
                    <a:pt x="4088939" y="554159"/>
                    <a:pt x="4093827" y="570451"/>
                  </a:cubicBezTo>
                  <a:cubicBezTo>
                    <a:pt x="4097420" y="582429"/>
                    <a:pt x="4105012" y="592822"/>
                    <a:pt x="4110605" y="604007"/>
                  </a:cubicBezTo>
                  <a:cubicBezTo>
                    <a:pt x="4116198" y="645952"/>
                    <a:pt x="4126351" y="687538"/>
                    <a:pt x="4127383" y="729842"/>
                  </a:cubicBezTo>
                  <a:cubicBezTo>
                    <a:pt x="4129157" y="802579"/>
                    <a:pt x="4128610" y="875836"/>
                    <a:pt x="4118994" y="947956"/>
                  </a:cubicBezTo>
                  <a:cubicBezTo>
                    <a:pt x="4117146" y="961815"/>
                    <a:pt x="4101954" y="970135"/>
                    <a:pt x="4093827" y="981512"/>
                  </a:cubicBezTo>
                  <a:cubicBezTo>
                    <a:pt x="4087967" y="989716"/>
                    <a:pt x="4084704" y="1000118"/>
                    <a:pt x="4077049" y="1006679"/>
                  </a:cubicBezTo>
                  <a:cubicBezTo>
                    <a:pt x="4064669" y="1017290"/>
                    <a:pt x="4049927" y="1025052"/>
                    <a:pt x="4035104" y="1031846"/>
                  </a:cubicBezTo>
                  <a:cubicBezTo>
                    <a:pt x="3982698" y="1055865"/>
                    <a:pt x="3928843" y="1076587"/>
                    <a:pt x="3875713" y="1098958"/>
                  </a:cubicBezTo>
                  <a:cubicBezTo>
                    <a:pt x="3861731" y="1112940"/>
                    <a:pt x="3850723" y="1130730"/>
                    <a:pt x="3833768" y="1140903"/>
                  </a:cubicBezTo>
                  <a:cubicBezTo>
                    <a:pt x="3821542" y="1148239"/>
                    <a:pt x="3805224" y="1144419"/>
                    <a:pt x="3791824" y="1149292"/>
                  </a:cubicBezTo>
                  <a:cubicBezTo>
                    <a:pt x="3774195" y="1155702"/>
                    <a:pt x="3758268" y="1166069"/>
                    <a:pt x="3741490" y="1174458"/>
                  </a:cubicBezTo>
                  <a:cubicBezTo>
                    <a:pt x="3735897" y="1191236"/>
                    <a:pt x="3731895" y="1208631"/>
                    <a:pt x="3724712" y="1224792"/>
                  </a:cubicBezTo>
                  <a:cubicBezTo>
                    <a:pt x="3720617" y="1234005"/>
                    <a:pt x="3712830" y="1241145"/>
                    <a:pt x="3707934" y="1249959"/>
                  </a:cubicBezTo>
                  <a:cubicBezTo>
                    <a:pt x="3698824" y="1266357"/>
                    <a:pt x="3689982" y="1282978"/>
                    <a:pt x="3682767" y="1300293"/>
                  </a:cubicBezTo>
                  <a:cubicBezTo>
                    <a:pt x="3671676" y="1326912"/>
                    <a:pt x="3663661" y="1366563"/>
                    <a:pt x="3649211" y="1392572"/>
                  </a:cubicBezTo>
                  <a:cubicBezTo>
                    <a:pt x="3642421" y="1404794"/>
                    <a:pt x="3632433" y="1414943"/>
                    <a:pt x="3624044" y="1426128"/>
                  </a:cubicBezTo>
                  <a:cubicBezTo>
                    <a:pt x="3618451" y="1445702"/>
                    <a:pt x="3614223" y="1465719"/>
                    <a:pt x="3607266" y="1484851"/>
                  </a:cubicBezTo>
                  <a:cubicBezTo>
                    <a:pt x="3596428" y="1514656"/>
                    <a:pt x="3584359" y="1526578"/>
                    <a:pt x="3565321" y="1551963"/>
                  </a:cubicBezTo>
                  <a:cubicBezTo>
                    <a:pt x="3562525" y="1565945"/>
                    <a:pt x="3562227" y="1580669"/>
                    <a:pt x="3556932" y="1593908"/>
                  </a:cubicBezTo>
                  <a:cubicBezTo>
                    <a:pt x="3548291" y="1615510"/>
                    <a:pt x="3513687" y="1662320"/>
                    <a:pt x="3498209" y="1677798"/>
                  </a:cubicBezTo>
                  <a:cubicBezTo>
                    <a:pt x="3488322" y="1687685"/>
                    <a:pt x="3475269" y="1693866"/>
                    <a:pt x="3464653" y="1702965"/>
                  </a:cubicBezTo>
                  <a:cubicBezTo>
                    <a:pt x="3386317" y="1770110"/>
                    <a:pt x="3488483" y="1691935"/>
                    <a:pt x="3414319" y="1744910"/>
                  </a:cubicBezTo>
                  <a:cubicBezTo>
                    <a:pt x="3402942" y="1753037"/>
                    <a:pt x="3393269" y="1763824"/>
                    <a:pt x="3380763" y="1770077"/>
                  </a:cubicBezTo>
                  <a:cubicBezTo>
                    <a:pt x="3364945" y="1777986"/>
                    <a:pt x="3346529" y="1779537"/>
                    <a:pt x="3330429" y="1786855"/>
                  </a:cubicBezTo>
                  <a:cubicBezTo>
                    <a:pt x="3299669" y="1800837"/>
                    <a:pt x="3269206" y="1815490"/>
                    <a:pt x="3238150" y="1828800"/>
                  </a:cubicBezTo>
                  <a:cubicBezTo>
                    <a:pt x="3230022" y="1832283"/>
                    <a:pt x="3221111" y="1833706"/>
                    <a:pt x="3212983" y="1837189"/>
                  </a:cubicBezTo>
                  <a:cubicBezTo>
                    <a:pt x="3201489" y="1842115"/>
                    <a:pt x="3191291" y="1850012"/>
                    <a:pt x="3179427" y="1853967"/>
                  </a:cubicBezTo>
                  <a:cubicBezTo>
                    <a:pt x="3157551" y="1861259"/>
                    <a:pt x="3134437" y="1864238"/>
                    <a:pt x="3112315" y="1870745"/>
                  </a:cubicBezTo>
                  <a:cubicBezTo>
                    <a:pt x="3011988" y="1900253"/>
                    <a:pt x="3049077" y="1901985"/>
                    <a:pt x="2927757" y="1912690"/>
                  </a:cubicBezTo>
                  <a:cubicBezTo>
                    <a:pt x="2869195" y="1917857"/>
                    <a:pt x="2810327" y="1918632"/>
                    <a:pt x="2751589" y="1921079"/>
                  </a:cubicBezTo>
                  <a:lnTo>
                    <a:pt x="2323750" y="1937857"/>
                  </a:lnTo>
                  <a:cubicBezTo>
                    <a:pt x="2178341" y="1923875"/>
                    <a:pt x="2032278" y="1915540"/>
                    <a:pt x="1887523" y="1895912"/>
                  </a:cubicBezTo>
                  <a:cubicBezTo>
                    <a:pt x="1866420" y="1893051"/>
                    <a:pt x="1849003" y="1877479"/>
                    <a:pt x="1828800" y="1870745"/>
                  </a:cubicBezTo>
                  <a:cubicBezTo>
                    <a:pt x="1806924" y="1863453"/>
                    <a:pt x="1783066" y="1862609"/>
                    <a:pt x="1761688" y="1853967"/>
                  </a:cubicBezTo>
                  <a:cubicBezTo>
                    <a:pt x="1651392" y="1809379"/>
                    <a:pt x="1547739" y="1747877"/>
                    <a:pt x="1434517" y="1711354"/>
                  </a:cubicBezTo>
                  <a:lnTo>
                    <a:pt x="1174458" y="1627464"/>
                  </a:lnTo>
                  <a:cubicBezTo>
                    <a:pt x="1157635" y="1622008"/>
                    <a:pt x="1140449" y="1617488"/>
                    <a:pt x="1124124" y="1610686"/>
                  </a:cubicBezTo>
                  <a:cubicBezTo>
                    <a:pt x="1090568" y="1596704"/>
                    <a:pt x="1055971" y="1584998"/>
                    <a:pt x="1023457" y="1568741"/>
                  </a:cubicBezTo>
                  <a:cubicBezTo>
                    <a:pt x="1005421" y="1559723"/>
                    <a:pt x="993013" y="1538500"/>
                    <a:pt x="973123" y="1535185"/>
                  </a:cubicBezTo>
                  <a:lnTo>
                    <a:pt x="822121" y="1510018"/>
                  </a:lnTo>
                  <a:cubicBezTo>
                    <a:pt x="758317" y="1500202"/>
                    <a:pt x="615644" y="1488356"/>
                    <a:pt x="578840" y="1484851"/>
                  </a:cubicBezTo>
                  <a:cubicBezTo>
                    <a:pt x="370053" y="1438454"/>
                    <a:pt x="695229" y="1508444"/>
                    <a:pt x="251669" y="1434517"/>
                  </a:cubicBezTo>
                  <a:cubicBezTo>
                    <a:pt x="234224" y="1431610"/>
                    <a:pt x="218275" y="1422821"/>
                    <a:pt x="201335" y="1417739"/>
                  </a:cubicBezTo>
                  <a:cubicBezTo>
                    <a:pt x="84716" y="1382753"/>
                    <a:pt x="324274" y="1466258"/>
                    <a:pt x="75501" y="1375794"/>
                  </a:cubicBezTo>
                  <a:cubicBezTo>
                    <a:pt x="37530" y="1318838"/>
                    <a:pt x="81878" y="1390141"/>
                    <a:pt x="41945" y="1300293"/>
                  </a:cubicBezTo>
                  <a:cubicBezTo>
                    <a:pt x="37850" y="1291080"/>
                    <a:pt x="29676" y="1284144"/>
                    <a:pt x="25167" y="1275126"/>
                  </a:cubicBezTo>
                  <a:cubicBezTo>
                    <a:pt x="21212" y="1267217"/>
                    <a:pt x="18923" y="1258538"/>
                    <a:pt x="16778" y="1249959"/>
                  </a:cubicBezTo>
                  <a:cubicBezTo>
                    <a:pt x="10525" y="1224948"/>
                    <a:pt x="5593" y="1199625"/>
                    <a:pt x="0" y="1174458"/>
                  </a:cubicBezTo>
                  <a:cubicBezTo>
                    <a:pt x="5593" y="1101754"/>
                    <a:pt x="7141" y="1028624"/>
                    <a:pt x="16778" y="956345"/>
                  </a:cubicBezTo>
                  <a:cubicBezTo>
                    <a:pt x="21284" y="922549"/>
                    <a:pt x="58098" y="904047"/>
                    <a:pt x="75501" y="880844"/>
                  </a:cubicBezTo>
                  <a:cubicBezTo>
                    <a:pt x="89028" y="862808"/>
                    <a:pt x="96128" y="840590"/>
                    <a:pt x="109057" y="822121"/>
                  </a:cubicBezTo>
                  <a:cubicBezTo>
                    <a:pt x="115860" y="812402"/>
                    <a:pt x="126503" y="805962"/>
                    <a:pt x="134224" y="796954"/>
                  </a:cubicBezTo>
                  <a:cubicBezTo>
                    <a:pt x="143323" y="786338"/>
                    <a:pt x="151001" y="774583"/>
                    <a:pt x="159390" y="763398"/>
                  </a:cubicBezTo>
                  <a:cubicBezTo>
                    <a:pt x="162186" y="743824"/>
                    <a:pt x="162097" y="723614"/>
                    <a:pt x="167779" y="704675"/>
                  </a:cubicBezTo>
                  <a:cubicBezTo>
                    <a:pt x="170676" y="695018"/>
                    <a:pt x="180048" y="688526"/>
                    <a:pt x="184557" y="679508"/>
                  </a:cubicBezTo>
                  <a:cubicBezTo>
                    <a:pt x="198203" y="652216"/>
                    <a:pt x="185682" y="653216"/>
                    <a:pt x="209724" y="629174"/>
                  </a:cubicBezTo>
                  <a:cubicBezTo>
                    <a:pt x="216853" y="622045"/>
                    <a:pt x="226502" y="617989"/>
                    <a:pt x="234891" y="612396"/>
                  </a:cubicBezTo>
                  <a:cubicBezTo>
                    <a:pt x="240484" y="604007"/>
                    <a:pt x="244540" y="594358"/>
                    <a:pt x="251669" y="587229"/>
                  </a:cubicBezTo>
                  <a:cubicBezTo>
                    <a:pt x="258798" y="580100"/>
                    <a:pt x="269091" y="576906"/>
                    <a:pt x="276836" y="570451"/>
                  </a:cubicBezTo>
                  <a:cubicBezTo>
                    <a:pt x="285950" y="562856"/>
                    <a:pt x="293614" y="553673"/>
                    <a:pt x="302003" y="545284"/>
                  </a:cubicBezTo>
                  <a:cubicBezTo>
                    <a:pt x="320895" y="488609"/>
                    <a:pt x="294695" y="550041"/>
                    <a:pt x="335559" y="503339"/>
                  </a:cubicBezTo>
                  <a:cubicBezTo>
                    <a:pt x="348838" y="488164"/>
                    <a:pt x="354856" y="467264"/>
                    <a:pt x="369115" y="453005"/>
                  </a:cubicBezTo>
                  <a:lnTo>
                    <a:pt x="394282" y="444616"/>
                  </a:lnTo>
                  <a:close/>
                </a:path>
              </a:pathLst>
            </a:custGeom>
            <a:solidFill>
              <a:srgbClr val="92D050">
                <a:alpha val="47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918171" y="4989462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108759" y="5167337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25767" y="5327577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286500" y="5591127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588291" y="4997865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740691" y="5150265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893091" y="5302665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045491" y="5455065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499770" y="5328065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652170" y="5480465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804570" y="5632865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007916" y="5682274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://www.connectseward.org/shs/da1/review07/Left%20Skew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50" y="4848332"/>
            <a:ext cx="2051050" cy="1578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BB980A9-45C7-4149-87E7-F4114560DFB7}" type="slidenum">
              <a:rPr lang="en-US" altLang="en-US" smtClean="0">
                <a:latin typeface="Verdana" panose="020B0604030504040204" pitchFamily="34" charset="0"/>
              </a:rPr>
              <a:pPr/>
              <a:t>30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34821" name="Text Box 7"/>
          <p:cNvSpPr txBox="1">
            <a:spLocks noChangeArrowheads="1"/>
          </p:cNvSpPr>
          <p:nvPr/>
        </p:nvSpPr>
        <p:spPr bwMode="auto">
          <a:xfrm>
            <a:off x="685800" y="1914066"/>
            <a:ext cx="48006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>
                <a:latin typeface="Verdana" panose="020B0604030504040204" pitchFamily="34" charset="0"/>
              </a:rPr>
              <a:t>S</a:t>
            </a:r>
            <a:r>
              <a:rPr lang="en-US" altLang="en-US" b="1" dirty="0" smtClean="0">
                <a:latin typeface="Verdana" panose="020B0604030504040204" pitchFamily="34" charset="0"/>
              </a:rPr>
              <a:t>ymmetric </a:t>
            </a:r>
            <a:r>
              <a:rPr lang="en-US" altLang="en-US" b="1" dirty="0">
                <a:latin typeface="Verdana" panose="020B0604030504040204" pitchFamily="34" charset="0"/>
              </a:rPr>
              <a:t>data: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Verdana" panose="020B0604030504040204" pitchFamily="34" charset="0"/>
              </a:rPr>
              <a:t> </a:t>
            </a:r>
            <a:r>
              <a:rPr lang="en-US" altLang="en-US" sz="1600" dirty="0">
                <a:latin typeface="Verdana" panose="020B0604030504040204" pitchFamily="34" charset="0"/>
              </a:rPr>
              <a:t>Stock returns over a long period of </a:t>
            </a:r>
            <a:r>
              <a:rPr lang="en-US" altLang="en-US" sz="1600" dirty="0" smtClean="0">
                <a:latin typeface="Verdana" panose="020B0604030504040204" pitchFamily="34" charset="0"/>
              </a:rPr>
              <a:t>time</a:t>
            </a:r>
            <a:endParaRPr lang="en-US" altLang="en-US" sz="1600" dirty="0">
              <a:latin typeface="Verdana" panose="020B0604030504040204" pitchFamily="34" charset="0"/>
            </a:endParaRPr>
          </a:p>
        </p:txBody>
      </p:sp>
      <p:pic>
        <p:nvPicPr>
          <p:cNvPr id="34822" name="Picture 2" descr="http://www.connectseward.org/shs/da1/review07/Symmetric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406794"/>
            <a:ext cx="1981200" cy="1555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3. Graphical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  <p:pic>
        <p:nvPicPr>
          <p:cNvPr id="12" name="Picture 10" descr="http://www.connectseward.org/shs/da1/review07/Right%20Skew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50" y="3057482"/>
            <a:ext cx="1905000" cy="14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676275" y="2937337"/>
            <a:ext cx="502920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>
                <a:latin typeface="Verdana" panose="020B0604030504040204" pitchFamily="34" charset="0"/>
              </a:rPr>
              <a:t>R</a:t>
            </a:r>
            <a:r>
              <a:rPr lang="en-US" altLang="en-US" b="1" dirty="0" smtClean="0">
                <a:latin typeface="Verdana" panose="020B0604030504040204" pitchFamily="34" charset="0"/>
              </a:rPr>
              <a:t>ight-skewed </a:t>
            </a:r>
            <a:r>
              <a:rPr lang="en-US" altLang="en-US" b="1" dirty="0">
                <a:latin typeface="Verdana" panose="020B0604030504040204" pitchFamily="34" charset="0"/>
              </a:rPr>
              <a:t>data:</a:t>
            </a:r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Verdana" panose="020B0604030504040204" pitchFamily="34" charset="0"/>
              </a:rPr>
              <a:t> Financial </a:t>
            </a:r>
            <a:r>
              <a:rPr lang="en-US" altLang="en-US" sz="1600" dirty="0">
                <a:latin typeface="Verdana" panose="020B0604030504040204" pitchFamily="34" charset="0"/>
              </a:rPr>
              <a:t>losses</a:t>
            </a:r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Verdana" panose="020B0604030504040204" pitchFamily="34" charset="0"/>
              </a:rPr>
              <a:t> Insurance claims</a:t>
            </a:r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Verdana" panose="020B0604030504040204" pitchFamily="34" charset="0"/>
              </a:rPr>
              <a:t> Housing prices</a:t>
            </a:r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Verdana" panose="020B0604030504040204" pitchFamily="34" charset="0"/>
              </a:rPr>
              <a:t> Salaries</a:t>
            </a:r>
            <a:endParaRPr lang="en-US" altLang="en-US" sz="1600" dirty="0">
              <a:latin typeface="Verdana" panose="020B0604030504040204" pitchFamily="34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723900" y="4854659"/>
            <a:ext cx="51816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>
                <a:latin typeface="Verdana" panose="020B0604030504040204" pitchFamily="34" charset="0"/>
              </a:rPr>
              <a:t>L</a:t>
            </a:r>
            <a:r>
              <a:rPr lang="en-US" altLang="en-US" b="1" dirty="0" smtClean="0">
                <a:latin typeface="Verdana" panose="020B0604030504040204" pitchFamily="34" charset="0"/>
              </a:rPr>
              <a:t>eft-skewed </a:t>
            </a:r>
            <a:r>
              <a:rPr lang="en-US" altLang="en-US" b="1" dirty="0">
                <a:latin typeface="Verdana" panose="020B0604030504040204" pitchFamily="34" charset="0"/>
              </a:rPr>
              <a:t>data:</a:t>
            </a:r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Verdana" panose="020B0604030504040204" pitchFamily="34" charset="0"/>
              </a:rPr>
              <a:t> </a:t>
            </a:r>
            <a:r>
              <a:rPr lang="en-US" altLang="en-US" sz="1600" dirty="0">
                <a:latin typeface="Verdana" panose="020B0604030504040204" pitchFamily="34" charset="0"/>
              </a:rPr>
              <a:t>GPA</a:t>
            </a:r>
          </a:p>
          <a:p>
            <a:pPr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Verdana" panose="020B0604030504040204" pitchFamily="34" charset="0"/>
              </a:rPr>
              <a:t> The number of days before </a:t>
            </a:r>
            <a:r>
              <a:rPr lang="en-US" altLang="en-US" sz="1600" dirty="0" smtClean="0">
                <a:latin typeface="Verdana" panose="020B0604030504040204" pitchFamily="34" charset="0"/>
              </a:rPr>
              <a:t>a homework </a:t>
            </a:r>
            <a:r>
              <a:rPr lang="en-US" altLang="en-US" sz="1600" dirty="0">
                <a:latin typeface="Verdana" panose="020B0604030504040204" pitchFamily="34" charset="0"/>
              </a:rPr>
              <a:t>is due (e.g., </a:t>
            </a:r>
            <a:r>
              <a:rPr lang="en-US" altLang="en-US" sz="1600" i="1" dirty="0">
                <a:latin typeface="Verdana" panose="020B0604030504040204" pitchFamily="34" charset="0"/>
              </a:rPr>
              <a:t>-5, -4</a:t>
            </a:r>
            <a:r>
              <a:rPr lang="en-US" altLang="en-US" sz="1600" dirty="0">
                <a:latin typeface="Verdana" panose="020B0604030504040204" pitchFamily="34" charset="0"/>
              </a:rPr>
              <a:t>, …) when you begin working on </a:t>
            </a:r>
            <a:r>
              <a:rPr lang="en-US" altLang="en-US" sz="1600" dirty="0" smtClean="0">
                <a:latin typeface="Verdana" panose="020B0604030504040204" pitchFamily="34" charset="0"/>
              </a:rPr>
              <a:t>it (it’s </a:t>
            </a:r>
            <a:r>
              <a:rPr lang="en-US" altLang="en-US" sz="1600" dirty="0">
                <a:latin typeface="Verdana" panose="020B0604030504040204" pitchFamily="34" charset="0"/>
              </a:rPr>
              <a:t>due at </a:t>
            </a:r>
            <a:r>
              <a:rPr lang="en-US" altLang="en-US" sz="1600" i="1" dirty="0">
                <a:latin typeface="Verdana" panose="020B0604030504040204" pitchFamily="34" charset="0"/>
              </a:rPr>
              <a:t>t=0</a:t>
            </a:r>
            <a:r>
              <a:rPr lang="en-US" altLang="en-US" sz="1600" dirty="0">
                <a:latin typeface="Verdana" panose="020B0604030504040204" pitchFamily="34" charset="0"/>
              </a:rPr>
              <a:t>).</a:t>
            </a: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7620000" y="3544254"/>
            <a:ext cx="12192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 dirty="0">
                <a:latin typeface="+mn-lt"/>
              </a:rPr>
              <a:t>long right tail </a:t>
            </a:r>
            <a:endParaRPr lang="en-US" altLang="en-US" sz="1400" dirty="0" smtClean="0"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endParaRPr lang="en-US" altLang="en-US" sz="1400" dirty="0"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endParaRPr lang="en-US" altLang="en-US" sz="1400" dirty="0" smtClean="0"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endParaRPr lang="en-US" altLang="en-US" sz="1400" dirty="0"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endParaRPr lang="en-US" altLang="en-US" sz="1400" dirty="0"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sz="1400" dirty="0" smtClean="0">
                <a:latin typeface="+mn-lt"/>
              </a:rPr>
              <a:t> 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400" dirty="0" smtClean="0">
                <a:latin typeface="+mn-lt"/>
              </a:rPr>
              <a:t>long </a:t>
            </a:r>
            <a:r>
              <a:rPr lang="en-US" altLang="en-US" sz="1400" dirty="0">
                <a:latin typeface="+mn-lt"/>
              </a:rPr>
              <a:t>left tail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406794"/>
            <a:ext cx="4244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9900"/>
                </a:solidFill>
              </a:rPr>
              <a:t>Symmetric vs. skewed</a:t>
            </a:r>
            <a:endParaRPr lang="en-US" sz="2000" b="1" dirty="0">
              <a:solidFill>
                <a:srgbClr val="00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3891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F28222B-5620-4FB2-A041-2CABBD93DABF}" type="slidenum">
              <a:rPr lang="en-US" altLang="en-US" smtClean="0">
                <a:latin typeface="Verdana" panose="020B0604030504040204" pitchFamily="34" charset="0"/>
              </a:rPr>
              <a:pPr/>
              <a:t>31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38917" name="Text Box 4"/>
          <p:cNvSpPr txBox="1">
            <a:spLocks noChangeArrowheads="1"/>
          </p:cNvSpPr>
          <p:nvPr/>
        </p:nvSpPr>
        <p:spPr bwMode="auto">
          <a:xfrm>
            <a:off x="533400" y="1676400"/>
            <a:ext cx="883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 dirty="0" err="1">
                <a:solidFill>
                  <a:srgbClr val="009900"/>
                </a:solidFill>
                <a:latin typeface="Verdana" panose="020B0604030504040204" pitchFamily="34" charset="0"/>
              </a:rPr>
              <a:t>Peakedness</a:t>
            </a:r>
            <a:r>
              <a:rPr lang="en-US" altLang="en-US" sz="2000" b="1" dirty="0">
                <a:solidFill>
                  <a:srgbClr val="0099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2000" dirty="0">
                <a:latin typeface="Verdana" panose="020B0604030504040204" pitchFamily="34" charset="0"/>
              </a:rPr>
              <a:t>= number of modes or peaks</a:t>
            </a:r>
          </a:p>
        </p:txBody>
      </p:sp>
      <p:pic>
        <p:nvPicPr>
          <p:cNvPr id="3891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95600"/>
            <a:ext cx="8372475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9" name="Text Box 6"/>
          <p:cNvSpPr txBox="1">
            <a:spLocks noChangeArrowheads="1"/>
          </p:cNvSpPr>
          <p:nvPr/>
        </p:nvSpPr>
        <p:spPr bwMode="auto">
          <a:xfrm>
            <a:off x="1600200" y="2362200"/>
            <a:ext cx="708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 dirty="0" err="1">
                <a:solidFill>
                  <a:srgbClr val="FF0000"/>
                </a:solidFill>
                <a:latin typeface="Verdana" panose="020B0604030504040204" pitchFamily="34" charset="0"/>
              </a:rPr>
              <a:t>Unimodal</a:t>
            </a:r>
            <a:r>
              <a:rPr lang="en-US" altLang="en-US" dirty="0">
                <a:latin typeface="Verdana" panose="020B0604030504040204" pitchFamily="34" charset="0"/>
              </a:rPr>
              <a:t> </a:t>
            </a:r>
            <a:r>
              <a:rPr lang="en-US" altLang="en-US" dirty="0" smtClean="0">
                <a:latin typeface="Verdana" panose="020B0604030504040204" pitchFamily="34" charset="0"/>
              </a:rPr>
              <a:t>                                   </a:t>
            </a:r>
            <a:r>
              <a:rPr lang="en-US" altLang="en-US" sz="2000" b="1" dirty="0" smtClean="0">
                <a:solidFill>
                  <a:srgbClr val="FF0000"/>
                </a:solidFill>
                <a:latin typeface="Verdana" panose="020B0604030504040204" pitchFamily="34" charset="0"/>
              </a:rPr>
              <a:t>Bimodal</a:t>
            </a:r>
            <a:endParaRPr lang="en-US" altLang="en-US" dirty="0">
              <a:latin typeface="Verdana" panose="020B0604030504040204" pitchFamily="34" charset="0"/>
            </a:endParaRPr>
          </a:p>
        </p:txBody>
      </p:sp>
      <p:sp>
        <p:nvSpPr>
          <p:cNvPr id="38920" name="Text Box 7"/>
          <p:cNvSpPr txBox="1">
            <a:spLocks noChangeArrowheads="1"/>
          </p:cNvSpPr>
          <p:nvPr/>
        </p:nvSpPr>
        <p:spPr bwMode="auto">
          <a:xfrm>
            <a:off x="533400" y="5334000"/>
            <a:ext cx="80772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 dirty="0">
                <a:latin typeface="Verdana" panose="020B0604030504040204" pitchFamily="34" charset="0"/>
              </a:rPr>
              <a:t>Note:</a:t>
            </a:r>
            <a:r>
              <a:rPr lang="en-US" altLang="en-US" dirty="0">
                <a:latin typeface="Verdana" panose="020B0604030504040204" pitchFamily="34" charset="0"/>
              </a:rPr>
              <a:t> (1) data can have more than 1-2 peaks (</a:t>
            </a:r>
            <a:r>
              <a:rPr lang="en-US" altLang="en-US" b="1" dirty="0">
                <a:latin typeface="Verdana" panose="020B0604030504040204" pitchFamily="34" charset="0"/>
              </a:rPr>
              <a:t>multimodal</a:t>
            </a:r>
            <a:r>
              <a:rPr lang="en-US" altLang="en-US" dirty="0">
                <a:latin typeface="Verdana" panose="020B0604030504040204" pitchFamily="34" charset="0"/>
              </a:rPr>
              <a:t>).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dirty="0">
                <a:latin typeface="Verdana" panose="020B0604030504040204" pitchFamily="34" charset="0"/>
              </a:rPr>
              <a:t>         (2) data may have </a:t>
            </a:r>
            <a:r>
              <a:rPr lang="en-US" altLang="en-US" b="1" dirty="0">
                <a:latin typeface="Verdana" panose="020B0604030504040204" pitchFamily="34" charset="0"/>
              </a:rPr>
              <a:t>no modes </a:t>
            </a:r>
            <a:r>
              <a:rPr lang="en-US" altLang="en-US" dirty="0">
                <a:latin typeface="Verdana" panose="020B0604030504040204" pitchFamily="34" charset="0"/>
              </a:rPr>
              <a:t>(e.g. uniform distribution)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3. Graphical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600200"/>
            <a:ext cx="8610600" cy="3733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600" b="1" dirty="0" smtClean="0"/>
              <a:t> </a:t>
            </a:r>
            <a:r>
              <a:rPr lang="en-US" altLang="en-US" sz="2600" b="1" dirty="0" smtClean="0">
                <a:solidFill>
                  <a:srgbClr val="009900"/>
                </a:solidFill>
              </a:rPr>
              <a:t>Outliers</a:t>
            </a:r>
          </a:p>
          <a:p>
            <a:pPr eaLnBrk="1" hangingPunct="1">
              <a:spcBef>
                <a:spcPts val="525"/>
              </a:spcBef>
              <a:buFont typeface="Wingdings" panose="05000000000000000000" pitchFamily="2" charset="2"/>
              <a:buNone/>
            </a:pPr>
            <a:r>
              <a:rPr lang="en-US" altLang="en-US" sz="2200" b="1" dirty="0" smtClean="0">
                <a:solidFill>
                  <a:srgbClr val="FF0000"/>
                </a:solidFill>
              </a:rPr>
              <a:t>    </a:t>
            </a:r>
            <a:r>
              <a:rPr lang="en-US" altLang="en-US" sz="2000" dirty="0" smtClean="0"/>
              <a:t>= an unusual observation (typically unusually small or large) compared to the rest of the data.</a:t>
            </a:r>
            <a:r>
              <a:rPr lang="en-US" altLang="en-US" sz="2200" dirty="0" smtClean="0"/>
              <a:t> </a:t>
            </a:r>
          </a:p>
        </p:txBody>
      </p:sp>
      <p:sp>
        <p:nvSpPr>
          <p:cNvPr id="13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39941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120D05E-BBC8-4299-8FE2-FC1D544C2EFB}" type="slidenum">
              <a:rPr lang="en-US" altLang="en-US" smtClean="0">
                <a:latin typeface="Verdana" panose="020B0604030504040204" pitchFamily="34" charset="0"/>
              </a:rPr>
              <a:pPr/>
              <a:t>32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39942" name="Text Box 8"/>
          <p:cNvSpPr txBox="1">
            <a:spLocks noChangeArrowheads="1"/>
          </p:cNvSpPr>
          <p:nvPr/>
        </p:nvSpPr>
        <p:spPr bwMode="auto">
          <a:xfrm>
            <a:off x="457200" y="3276600"/>
            <a:ext cx="8534400" cy="252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en-US" sz="1600" b="1" dirty="0">
                <a:latin typeface="Verdana" panose="020B0604030504040204" pitchFamily="34" charset="0"/>
              </a:rPr>
              <a:t>There can be different reasons for outliers</a:t>
            </a:r>
            <a:r>
              <a:rPr lang="en-US" altLang="en-US" sz="1600" b="1" dirty="0" smtClean="0">
                <a:latin typeface="Verdana" panose="020B0604030504040204" pitchFamily="34" charset="0"/>
              </a:rPr>
              <a:t>: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1600" dirty="0" smtClean="0">
                <a:latin typeface="Verdana" panose="020B0604030504040204" pitchFamily="34" charset="0"/>
              </a:rPr>
              <a:t> </a:t>
            </a:r>
            <a:endParaRPr lang="en-US" altLang="en-US" sz="1600" dirty="0">
              <a:latin typeface="Verdana" panose="020B0604030504040204" pitchFamily="34" charset="0"/>
            </a:endParaRPr>
          </a:p>
          <a:p>
            <a:pPr marL="800100" lvl="1" indent="-342900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en-US" altLang="en-US" sz="1600" dirty="0" smtClean="0">
                <a:latin typeface="Verdana" panose="020B0604030504040204" pitchFamily="34" charset="0"/>
              </a:rPr>
              <a:t> It may be </a:t>
            </a:r>
            <a:r>
              <a:rPr lang="en-US" altLang="en-US" sz="1600" dirty="0">
                <a:latin typeface="Verdana" panose="020B0604030504040204" pitchFamily="34" charset="0"/>
              </a:rPr>
              <a:t>simply a recording error</a:t>
            </a:r>
            <a:r>
              <a:rPr lang="en-US" altLang="en-US" sz="1600" dirty="0" smtClean="0">
                <a:latin typeface="Verdana" panose="020B0604030504040204" pitchFamily="34" charset="0"/>
              </a:rPr>
              <a:t>. Many errors in stock trading are key stroke errors!</a:t>
            </a:r>
            <a:endParaRPr lang="en-US" altLang="en-US" sz="1600" dirty="0">
              <a:latin typeface="Verdana" panose="020B0604030504040204" pitchFamily="34" charset="0"/>
            </a:endParaRPr>
          </a:p>
          <a:p>
            <a:pPr marL="800100" lvl="1" indent="-342900" eaLnBrk="1" hangingPunct="1">
              <a:spcBef>
                <a:spcPts val="600"/>
              </a:spcBef>
              <a:buFont typeface="+mj-lt"/>
              <a:buAutoNum type="arabicPeriod"/>
            </a:pPr>
            <a:r>
              <a:rPr lang="en-US" altLang="en-US" sz="1600" dirty="0">
                <a:latin typeface="Verdana" panose="020B0604030504040204" pitchFamily="34" charset="0"/>
              </a:rPr>
              <a:t> Or, it indicates unusual observations that may deserve further attention.</a:t>
            </a:r>
          </a:p>
          <a:p>
            <a:pPr eaLnBrk="1" hangingPunct="1">
              <a:spcBef>
                <a:spcPts val="600"/>
              </a:spcBef>
            </a:pPr>
            <a:endParaRPr lang="en-US" altLang="en-US" sz="1600" i="1" u="sng" dirty="0" smtClean="0">
              <a:latin typeface="Verdana" panose="020B0604030504040204" pitchFamily="34" charset="0"/>
            </a:endParaRPr>
          </a:p>
          <a:p>
            <a:pPr eaLnBrk="1" hangingPunct="1">
              <a:spcBef>
                <a:spcPts val="600"/>
              </a:spcBef>
            </a:pPr>
            <a:endParaRPr lang="en-US" altLang="en-US" sz="1600" i="1" u="sng" dirty="0">
              <a:latin typeface="Verdana" panose="020B0604030504040204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en-US" sz="1600" dirty="0" smtClean="0">
                <a:latin typeface="Verdana" panose="020B0604030504040204" pitchFamily="34" charset="0"/>
              </a:rPr>
              <a:t>Later </a:t>
            </a:r>
            <a:r>
              <a:rPr lang="en-US" altLang="en-US" sz="1600" dirty="0">
                <a:latin typeface="Verdana" panose="020B0604030504040204" pitchFamily="34" charset="0"/>
              </a:rPr>
              <a:t>in this class we will learn </a:t>
            </a:r>
            <a:r>
              <a:rPr lang="en-US" altLang="en-US" sz="1600" b="1" dirty="0">
                <a:latin typeface="Verdana" panose="020B0604030504040204" pitchFamily="34" charset="0"/>
              </a:rPr>
              <a:t>2 methods of detecting outliers formally</a:t>
            </a:r>
            <a:r>
              <a:rPr lang="en-US" altLang="en-US" sz="1600" dirty="0">
                <a:latin typeface="Verdana" panose="020B0604030504040204" pitchFamily="34" charset="0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3. Graphical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286750" cy="4351338"/>
          </a:xfrm>
          <a:solidFill>
            <a:srgbClr val="FFFFFF"/>
          </a:solidFill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1800" dirty="0" smtClean="0">
                <a:latin typeface="Arial" panose="020B0604020202020204" pitchFamily="34" charset="0"/>
              </a:rPr>
              <a:t>Previous examples were based on </a:t>
            </a:r>
            <a:r>
              <a:rPr lang="en-US" altLang="en-US" sz="1800" dirty="0" smtClean="0">
                <a:solidFill>
                  <a:srgbClr val="C00000"/>
                </a:solidFill>
                <a:latin typeface="Arial" panose="020B0604020202020204" pitchFamily="34" charset="0"/>
              </a:rPr>
              <a:t>random sample </a:t>
            </a:r>
            <a:r>
              <a:rPr lang="en-US" altLang="en-US" sz="1800" dirty="0" smtClean="0">
                <a:latin typeface="Arial" panose="020B0604020202020204" pitchFamily="34" charset="0"/>
              </a:rPr>
              <a:t>data (only 1 dimension: value). </a:t>
            </a:r>
          </a:p>
          <a:p>
            <a:pPr marL="0" indent="0" eaLnBrk="1" hangingPunct="1">
              <a:buNone/>
            </a:pPr>
            <a:r>
              <a:rPr lang="en-US" altLang="en-US" sz="1800" dirty="0" smtClean="0">
                <a:latin typeface="Arial" panose="020B0604020202020204" pitchFamily="34" charset="0"/>
              </a:rPr>
              <a:t>Sometimes we are interested in how data behave over time. For time series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 smtClean="0">
                <a:latin typeface="Arial" panose="020B0604020202020204" pitchFamily="34" charset="0"/>
              </a:rPr>
              <a:t>data (2 </a:t>
            </a:r>
            <a:r>
              <a:rPr lang="en-US" altLang="en-US" sz="1800" dirty="0">
                <a:latin typeface="Arial" panose="020B0604020202020204" pitchFamily="34" charset="0"/>
              </a:rPr>
              <a:t>dimensions: variable value and </a:t>
            </a:r>
            <a:r>
              <a:rPr lang="en-US" altLang="en-US" sz="1800" dirty="0" smtClean="0">
                <a:latin typeface="Arial" panose="020B0604020202020204" pitchFamily="34" charset="0"/>
              </a:rPr>
              <a:t>time), we construct a </a:t>
            </a:r>
            <a:r>
              <a:rPr lang="en-US" altLang="en-US" sz="18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time-series plot</a:t>
            </a:r>
            <a:r>
              <a:rPr lang="en-US" altLang="en-US" sz="1800" dirty="0" smtClean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8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4096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79DDE9-9AAB-48AF-9946-242C067C2A12}" type="slidenum">
              <a:rPr lang="en-US" altLang="en-US" smtClean="0">
                <a:latin typeface="Verdana" panose="020B0604030504040204" pitchFamily="34" charset="0"/>
              </a:rPr>
              <a:pPr/>
              <a:t>33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3. Graphical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2"/>
          <a:stretch/>
        </p:blipFill>
        <p:spPr>
          <a:xfrm>
            <a:off x="1971675" y="3267490"/>
            <a:ext cx="5105400" cy="3271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606425" y="1720850"/>
            <a:ext cx="8362950" cy="4351338"/>
          </a:xfrm>
          <a:solidFill>
            <a:srgbClr val="FFFFFF"/>
          </a:solidFill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 dirty="0" smtClean="0">
                <a:latin typeface="Arial" panose="020B0604020202020204" pitchFamily="34" charset="0"/>
              </a:rPr>
              <a:t>The number of unemployed in the U.S. 1940-2009:</a:t>
            </a:r>
          </a:p>
        </p:txBody>
      </p:sp>
      <p:sp>
        <p:nvSpPr>
          <p:cNvPr id="12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4198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4B5D551-16F3-4051-8CE7-CD47EABA4D5F}" type="slidenum">
              <a:rPr lang="en-US" altLang="en-US" smtClean="0">
                <a:latin typeface="Verdana" panose="020B0604030504040204" pitchFamily="34" charset="0"/>
              </a:rPr>
              <a:pPr/>
              <a:t>34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pic>
        <p:nvPicPr>
          <p:cNvPr id="41990" name="Picture 2" descr="Graph: Unemploy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63763"/>
            <a:ext cx="6400800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rot="10800000">
            <a:off x="7010400" y="4343400"/>
            <a:ext cx="914400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 flipV="1">
            <a:off x="6553200" y="4572000"/>
            <a:ext cx="1371600" cy="76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93" name="TextBox 13"/>
          <p:cNvSpPr txBox="1">
            <a:spLocks noChangeArrowheads="1"/>
          </p:cNvSpPr>
          <p:nvPr/>
        </p:nvSpPr>
        <p:spPr bwMode="auto">
          <a:xfrm>
            <a:off x="7924800" y="4278313"/>
            <a:ext cx="1219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Economic</a:t>
            </a:r>
          </a:p>
          <a:p>
            <a:pPr eaLnBrk="1" hangingPunct="1"/>
            <a:r>
              <a:rPr lang="en-US" altLang="en-US" sz="1600" dirty="0" smtClean="0"/>
              <a:t>recessions</a:t>
            </a:r>
            <a:endParaRPr lang="en-US" alt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3. Graphical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534400" cy="3657600"/>
          </a:xfrm>
        </p:spPr>
        <p:txBody>
          <a:bodyPr rtlCol="0">
            <a:normAutofit/>
          </a:bodyPr>
          <a:lstStyle/>
          <a:p>
            <a:pPr marL="457200" indent="-457200" eaLnBrk="1" fontAlgn="auto" hangingPunct="1">
              <a:spcAft>
                <a:spcPts val="0"/>
              </a:spcAft>
              <a:buFont typeface="Wingdings" panose="05000000000000000000" pitchFamily="2" charset="2"/>
              <a:buAutoNum type="arabicPeriod"/>
              <a:defRPr/>
            </a:pPr>
            <a:r>
              <a:rPr lang="en-US" sz="2000" dirty="0" smtClean="0">
                <a:latin typeface="Arial" charset="0"/>
              </a:rPr>
              <a:t>Population vs. sample</a:t>
            </a:r>
          </a:p>
          <a:p>
            <a:pPr marL="0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 startAt="2"/>
              <a:defRPr/>
            </a:pPr>
            <a:r>
              <a:rPr lang="en-US" sz="2000" dirty="0" smtClean="0">
                <a:latin typeface="Arial" charset="0"/>
                <a:cs typeface="Arial" pitchFamily="34" charset="0"/>
              </a:rPr>
              <a:t>Data and variable types</a:t>
            </a:r>
          </a:p>
          <a:p>
            <a:pPr marL="0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  <a:cs typeface="Arial" pitchFamily="34" charset="0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 startAt="3"/>
              <a:defRPr/>
            </a:pPr>
            <a:r>
              <a:rPr lang="en-US" sz="2000" dirty="0" smtClean="0">
                <a:latin typeface="Arial" charset="0"/>
                <a:cs typeface="Arial" pitchFamily="34" charset="0"/>
              </a:rPr>
              <a:t>Graphical descriptive measures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 smtClean="0">
                <a:latin typeface="Arial" charset="0"/>
                <a:cs typeface="Arial" pitchFamily="34" charset="0"/>
              </a:rPr>
              <a:t>For categorical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 smtClean="0">
                <a:latin typeface="Arial" charset="0"/>
                <a:cs typeface="Arial" pitchFamily="34" charset="0"/>
              </a:rPr>
              <a:t>For numerical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 smtClean="0">
              <a:latin typeface="Arial" charset="0"/>
              <a:cs typeface="Arial" pitchFamily="34" charset="0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Wingdings" panose="05000000000000000000" pitchFamily="2" charset="2"/>
              <a:buAutoNum type="arabicPeriod" startAt="4"/>
              <a:defRPr/>
            </a:pPr>
            <a:r>
              <a:rPr lang="en-US" sz="2000" b="1" dirty="0" smtClean="0">
                <a:latin typeface="Arial" charset="0"/>
                <a:cs typeface="Arial" pitchFamily="34" charset="0"/>
              </a:rPr>
              <a:t>Numerical descriptive measures: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b="1" dirty="0" smtClean="0">
                <a:latin typeface="Arial" charset="0"/>
                <a:cs typeface="Arial" pitchFamily="34" charset="0"/>
              </a:rPr>
              <a:t>For categorical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 smtClean="0">
                <a:latin typeface="Arial" charset="0"/>
                <a:cs typeface="Arial" pitchFamily="34" charset="0"/>
              </a:rPr>
              <a:t>For numerical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</a:endParaRPr>
          </a:p>
        </p:txBody>
      </p:sp>
      <p:sp>
        <p:nvSpPr>
          <p:cNvPr id="9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4608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4AA3D49-E0E2-41A5-8568-D8A14C7D762F}" type="slidenum">
              <a:rPr lang="en-US" altLang="en-US" smtClean="0">
                <a:latin typeface="Verdana" panose="020B0604030504040204" pitchFamily="34" charset="0"/>
              </a:rPr>
              <a:pPr/>
              <a:t>35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pic>
        <p:nvPicPr>
          <p:cNvPr id="46086" name="Picture 7" descr="C:\Users\annac\AppData\Local\Microsoft\Windows\Temporary Internet Files\Content.IE5\AZ68UZH8\MC90044131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764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7" descr="C:\Users\annac\AppData\Local\Microsoft\Windows\Temporary Internet Files\Content.IE5\AZ68UZH8\MC90044131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300288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8" name="Picture 7" descr="C:\Users\annac\AppData\Local\Microsoft\Windows\Temporary Internet Files\Content.IE5\AZ68UZH8\MC90044131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30480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609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Today:</a:t>
            </a:r>
            <a:endParaRPr lang="en-US" altLang="en-US" sz="24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24583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EFC07B-99E0-43F5-8CD2-4C0A55CFAECE}" type="slidenum">
              <a:rPr lang="en-US" altLang="en-US" smtClean="0">
                <a:latin typeface="Verdana" panose="020B0604030504040204" pitchFamily="34" charset="0"/>
              </a:rPr>
              <a:pPr/>
              <a:t>36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4585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dirty="0">
                <a:latin typeface="Arial" panose="020B0604020202020204" pitchFamily="34" charset="0"/>
              </a:rPr>
              <a:t>4</a:t>
            </a:r>
            <a:r>
              <a:rPr lang="en-US" altLang="en-US" sz="2400" b="1" dirty="0" smtClean="0">
                <a:latin typeface="Arial" panose="020B0604020202020204" pitchFamily="34" charset="0"/>
              </a:rPr>
              <a:t>. Numerical descriptive measures: </a:t>
            </a:r>
            <a:r>
              <a:rPr lang="en-US" altLang="en-US" sz="2400" b="1" u="sng" dirty="0" smtClean="0">
                <a:latin typeface="Arial" panose="020B0604020202020204" pitchFamily="34" charset="0"/>
              </a:rPr>
              <a:t>categorical data</a:t>
            </a:r>
            <a:endParaRPr lang="en-US" altLang="en-US" sz="2400" b="1" u="sng" dirty="0" smtClean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38447225"/>
              </p:ext>
            </p:extLst>
          </p:nvPr>
        </p:nvGraphicFramePr>
        <p:xfrm>
          <a:off x="687897" y="1468351"/>
          <a:ext cx="790892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1447800" y="1371600"/>
            <a:ext cx="3429000" cy="4572000"/>
          </a:xfrm>
          <a:prstGeom prst="roundRect">
            <a:avLst/>
          </a:prstGeom>
          <a:noFill/>
          <a:ln w="50800"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1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568324" y="1654969"/>
            <a:ext cx="8499475" cy="39624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Clr>
                <a:srgbClr val="C00000"/>
              </a:buClr>
              <a:buFont typeface="Wingdings 2" panose="05020102010507070707" pitchFamily="18" charset="2"/>
              <a:buChar char=""/>
            </a:pPr>
            <a:r>
              <a:rPr lang="en-US" altLang="en-US" sz="2000" dirty="0" smtClean="0"/>
              <a:t> There is not much you can do with one categorical variable! Count the </a:t>
            </a:r>
            <a:r>
              <a:rPr lang="en-US" altLang="en-US" sz="2000" dirty="0" smtClean="0">
                <a:solidFill>
                  <a:srgbClr val="C00000"/>
                </a:solidFill>
              </a:rPr>
              <a:t>number</a:t>
            </a:r>
            <a:r>
              <a:rPr lang="en-US" altLang="en-US" sz="2000" dirty="0" smtClean="0"/>
              <a:t> (or </a:t>
            </a:r>
            <a:r>
              <a:rPr lang="en-US" altLang="en-US" sz="2000" dirty="0" smtClean="0">
                <a:solidFill>
                  <a:srgbClr val="C00000"/>
                </a:solidFill>
              </a:rPr>
              <a:t>proportion</a:t>
            </a:r>
            <a:r>
              <a:rPr lang="en-US" altLang="en-US" sz="2000" dirty="0" smtClean="0"/>
              <a:t>) of observations in each category.</a:t>
            </a:r>
          </a:p>
          <a:p>
            <a:pPr eaLnBrk="1" hangingPunct="1">
              <a:lnSpc>
                <a:spcPct val="100000"/>
              </a:lnSpc>
              <a:buClr>
                <a:srgbClr val="C00000"/>
              </a:buClr>
              <a:buFont typeface="Wingdings 2" panose="05020102010507070707" pitchFamily="18" charset="2"/>
              <a:buChar char=""/>
            </a:pPr>
            <a:endParaRPr lang="en-US" altLang="en-US" sz="2000" dirty="0" smtClean="0"/>
          </a:p>
          <a:p>
            <a:pPr eaLnBrk="1" hangingPunct="1">
              <a:lnSpc>
                <a:spcPct val="100000"/>
              </a:lnSpc>
              <a:buClr>
                <a:srgbClr val="C00000"/>
              </a:buClr>
              <a:buFont typeface="Wingdings 2" panose="05020102010507070707" pitchFamily="18" charset="2"/>
              <a:buChar char=""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There is more you can do with 2 categorical variables:</a:t>
            </a:r>
          </a:p>
          <a:p>
            <a:pPr marL="533400" indent="-533400"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/>
              <a:t>To examine the </a:t>
            </a:r>
            <a:r>
              <a:rPr lang="en-US" altLang="en-US" sz="2000" b="1" dirty="0" smtClean="0"/>
              <a:t>relationship between two categorical variables</a:t>
            </a:r>
            <a:r>
              <a:rPr lang="en-US" altLang="en-US" sz="2000" dirty="0" smtClean="0"/>
              <a:t>, you can use </a:t>
            </a:r>
            <a:r>
              <a:rPr lang="en-US" altLang="en-US" sz="2000" dirty="0" smtClean="0">
                <a:solidFill>
                  <a:srgbClr val="C00000"/>
                </a:solidFill>
              </a:rPr>
              <a:t>cross-tabulation </a:t>
            </a:r>
            <a:r>
              <a:rPr lang="en-US" altLang="en-US" sz="2000" dirty="0" smtClean="0"/>
              <a:t>(or </a:t>
            </a:r>
            <a:r>
              <a:rPr lang="en-US" altLang="en-US" sz="2000" dirty="0" smtClean="0">
                <a:solidFill>
                  <a:srgbClr val="C00000"/>
                </a:solidFill>
              </a:rPr>
              <a:t>crosstabs </a:t>
            </a:r>
            <a:r>
              <a:rPr lang="en-US" altLang="en-US" sz="2000" dirty="0" smtClean="0"/>
              <a:t>or</a:t>
            </a:r>
            <a:r>
              <a:rPr lang="en-US" altLang="en-US" sz="2000" dirty="0" smtClean="0">
                <a:solidFill>
                  <a:srgbClr val="C00000"/>
                </a:solidFill>
              </a:rPr>
              <a:t> contingency table </a:t>
            </a:r>
            <a:r>
              <a:rPr lang="en-US" altLang="en-US" sz="2000" dirty="0" smtClean="0"/>
              <a:t>or</a:t>
            </a:r>
            <a:r>
              <a:rPr lang="en-US" altLang="en-US" sz="2000" dirty="0" smtClean="0">
                <a:solidFill>
                  <a:srgbClr val="C00000"/>
                </a:solidFill>
              </a:rPr>
              <a:t> pivot table</a:t>
            </a:r>
            <a:r>
              <a:rPr lang="en-US" altLang="en-US" sz="2000" dirty="0" smtClean="0"/>
              <a:t>):</a:t>
            </a:r>
          </a:p>
          <a:p>
            <a:pPr marL="533400" indent="-53340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800" dirty="0" smtClean="0"/>
          </a:p>
        </p:txBody>
      </p:sp>
      <p:sp>
        <p:nvSpPr>
          <p:cNvPr id="7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4710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8435C5-3E05-40A8-B33D-A73042C1E62B}" type="slidenum">
              <a:rPr lang="en-US" altLang="en-US" smtClean="0">
                <a:latin typeface="Verdana" panose="020B0604030504040204" pitchFamily="34" charset="0"/>
              </a:rPr>
              <a:pPr/>
              <a:t>37</a:t>
            </a:fld>
            <a:endParaRPr lang="en-US" altLang="en-US" dirty="0" smtClean="0">
              <a:latin typeface="Verdan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71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altLang="en-US" sz="2400" b="1" u="sng" dirty="0" smtClean="0">
                <a:latin typeface="Arial" panose="020B0604020202020204" pitchFamily="34" charset="0"/>
              </a:rPr>
              <a:t>categorical data</a:t>
            </a:r>
            <a:endParaRPr lang="en-US" altLang="en-US" sz="2400" b="1" u="sng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919071"/>
              </p:ext>
            </p:extLst>
          </p:nvPr>
        </p:nvGraphicFramePr>
        <p:xfrm>
          <a:off x="1905000" y="4091940"/>
          <a:ext cx="6096000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Non-smoker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Occasional</a:t>
                      </a:r>
                      <a:r>
                        <a:rPr lang="en-US" baseline="0" dirty="0" smtClean="0"/>
                        <a:t> smoker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Heavy smoker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TOTAL: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Non-drinker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2716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Occasional</a:t>
                      </a:r>
                      <a:r>
                        <a:rPr lang="en-US" baseline="0" dirty="0" smtClean="0"/>
                        <a:t> drinker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3680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Heavy drinker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2365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TOTAL: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4912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2401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1448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8761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568324" y="1654969"/>
            <a:ext cx="8499475" cy="39624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Clr>
                <a:srgbClr val="C00000"/>
              </a:buClr>
              <a:buFont typeface="Wingdings 2" panose="05020102010507070707" pitchFamily="18" charset="2"/>
              <a:buChar char=""/>
            </a:pPr>
            <a:r>
              <a:rPr lang="en-US" altLang="en-US" sz="2000" dirty="0" smtClean="0"/>
              <a:t> There is not much you can do with one categorical variable! Count the </a:t>
            </a:r>
            <a:r>
              <a:rPr lang="en-US" altLang="en-US" sz="2000" dirty="0" smtClean="0">
                <a:solidFill>
                  <a:srgbClr val="C00000"/>
                </a:solidFill>
              </a:rPr>
              <a:t>number</a:t>
            </a:r>
            <a:r>
              <a:rPr lang="en-US" altLang="en-US" sz="2000" dirty="0" smtClean="0"/>
              <a:t> (or </a:t>
            </a:r>
            <a:r>
              <a:rPr lang="en-US" altLang="en-US" sz="2000" dirty="0" smtClean="0">
                <a:solidFill>
                  <a:srgbClr val="C00000"/>
                </a:solidFill>
              </a:rPr>
              <a:t>proportion</a:t>
            </a:r>
            <a:r>
              <a:rPr lang="en-US" altLang="en-US" sz="2000" dirty="0" smtClean="0"/>
              <a:t>) of observations in each category.</a:t>
            </a:r>
          </a:p>
          <a:p>
            <a:pPr eaLnBrk="1" hangingPunct="1">
              <a:lnSpc>
                <a:spcPct val="100000"/>
              </a:lnSpc>
              <a:buClr>
                <a:srgbClr val="C00000"/>
              </a:buClr>
              <a:buFont typeface="Wingdings 2" panose="05020102010507070707" pitchFamily="18" charset="2"/>
              <a:buChar char=""/>
            </a:pPr>
            <a:endParaRPr lang="en-US" altLang="en-US" sz="2000" dirty="0" smtClean="0"/>
          </a:p>
          <a:p>
            <a:pPr eaLnBrk="1" hangingPunct="1">
              <a:lnSpc>
                <a:spcPct val="100000"/>
              </a:lnSpc>
              <a:buClr>
                <a:srgbClr val="C00000"/>
              </a:buClr>
              <a:buFont typeface="Wingdings 2" panose="05020102010507070707" pitchFamily="18" charset="2"/>
              <a:buChar char=""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There is more you can do with 2 categorical variables:</a:t>
            </a:r>
          </a:p>
          <a:p>
            <a:pPr marL="533400" indent="-533400"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altLang="en-US" sz="2000" dirty="0" smtClean="0"/>
              <a:t>To examine the </a:t>
            </a:r>
            <a:r>
              <a:rPr lang="en-US" altLang="en-US" sz="2000" b="1" dirty="0" smtClean="0"/>
              <a:t>relationship between two categorical variables</a:t>
            </a:r>
            <a:r>
              <a:rPr lang="en-US" altLang="en-US" sz="2000" dirty="0" smtClean="0"/>
              <a:t>, you can use </a:t>
            </a:r>
            <a:r>
              <a:rPr lang="en-US" altLang="en-US" sz="2000" dirty="0" smtClean="0">
                <a:solidFill>
                  <a:srgbClr val="C00000"/>
                </a:solidFill>
              </a:rPr>
              <a:t>cross-tabulation </a:t>
            </a:r>
            <a:r>
              <a:rPr lang="en-US" altLang="en-US" sz="2000" dirty="0" smtClean="0"/>
              <a:t>(or </a:t>
            </a:r>
            <a:r>
              <a:rPr lang="en-US" altLang="en-US" sz="2000" dirty="0" smtClean="0">
                <a:solidFill>
                  <a:srgbClr val="C00000"/>
                </a:solidFill>
              </a:rPr>
              <a:t>crosstabs </a:t>
            </a:r>
            <a:r>
              <a:rPr lang="en-US" altLang="en-US" sz="2000" dirty="0" smtClean="0"/>
              <a:t>or</a:t>
            </a:r>
            <a:r>
              <a:rPr lang="en-US" altLang="en-US" sz="2000" dirty="0" smtClean="0">
                <a:solidFill>
                  <a:srgbClr val="C00000"/>
                </a:solidFill>
              </a:rPr>
              <a:t> contingency table </a:t>
            </a:r>
            <a:r>
              <a:rPr lang="en-US" altLang="en-US" sz="2000" dirty="0" smtClean="0"/>
              <a:t>or</a:t>
            </a:r>
            <a:r>
              <a:rPr lang="en-US" altLang="en-US" sz="2000" dirty="0" smtClean="0">
                <a:solidFill>
                  <a:srgbClr val="C00000"/>
                </a:solidFill>
              </a:rPr>
              <a:t> pivot table</a:t>
            </a:r>
            <a:r>
              <a:rPr lang="en-US" altLang="en-US" sz="2000" dirty="0" smtClean="0"/>
              <a:t>):</a:t>
            </a:r>
          </a:p>
          <a:p>
            <a:pPr marL="533400" indent="-53340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800" dirty="0" smtClean="0"/>
          </a:p>
        </p:txBody>
      </p:sp>
      <p:sp>
        <p:nvSpPr>
          <p:cNvPr id="7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4710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8435C5-3E05-40A8-B33D-A73042C1E62B}" type="slidenum">
              <a:rPr lang="en-US" altLang="en-US" smtClean="0">
                <a:latin typeface="Verdana" panose="020B0604030504040204" pitchFamily="34" charset="0"/>
              </a:rPr>
              <a:pPr/>
              <a:t>38</a:t>
            </a:fld>
            <a:endParaRPr lang="en-US" altLang="en-US" dirty="0" smtClean="0">
              <a:latin typeface="Verdan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71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4. Numerical descriptive measures: </a:t>
            </a:r>
            <a:r>
              <a:rPr lang="en-US" altLang="en-US" sz="2400" b="1" u="sng" smtClean="0">
                <a:latin typeface="Arial" panose="020B0604020202020204" pitchFamily="34" charset="0"/>
              </a:rPr>
              <a:t>categorical data</a:t>
            </a:r>
            <a:endParaRPr lang="en-US" altLang="en-US" sz="2400" b="1" u="sng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05000" y="4091940"/>
          <a:ext cx="6096000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Non-smoker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Occasional</a:t>
                      </a:r>
                      <a:r>
                        <a:rPr lang="en-US" baseline="0" dirty="0" smtClean="0"/>
                        <a:t> smoker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Heavy smoker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TOTAL: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Non-drinker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2716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Occasional</a:t>
                      </a:r>
                      <a:r>
                        <a:rPr lang="en-US" baseline="0" dirty="0" smtClean="0"/>
                        <a:t> drinker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3680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Heavy drinker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2365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TOTAL: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4912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2401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1448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8761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124200" y="4572000"/>
            <a:ext cx="3676650" cy="1228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86225" y="5171181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Joint counts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60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534400" cy="3657600"/>
          </a:xfrm>
        </p:spPr>
        <p:txBody>
          <a:bodyPr rtlCol="0">
            <a:normAutofit/>
          </a:bodyPr>
          <a:lstStyle/>
          <a:p>
            <a:pPr marL="457200" indent="-457200" eaLnBrk="1" fontAlgn="auto" hangingPunct="1">
              <a:spcAft>
                <a:spcPts val="0"/>
              </a:spcAft>
              <a:buFont typeface="Wingdings" panose="05000000000000000000" pitchFamily="2" charset="2"/>
              <a:buAutoNum type="arabicPeriod"/>
              <a:defRPr/>
            </a:pPr>
            <a:r>
              <a:rPr lang="en-US" sz="2000" dirty="0" smtClean="0">
                <a:latin typeface="Arial" charset="0"/>
              </a:rPr>
              <a:t>Population vs. sample</a:t>
            </a:r>
          </a:p>
          <a:p>
            <a:pPr marL="0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 startAt="2"/>
              <a:defRPr/>
            </a:pPr>
            <a:r>
              <a:rPr lang="en-US" sz="2000" dirty="0" smtClean="0">
                <a:latin typeface="Arial" charset="0"/>
                <a:cs typeface="Arial" pitchFamily="34" charset="0"/>
              </a:rPr>
              <a:t>Data and variable types</a:t>
            </a:r>
          </a:p>
          <a:p>
            <a:pPr marL="0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  <a:cs typeface="Arial" pitchFamily="34" charset="0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 startAt="3"/>
              <a:defRPr/>
            </a:pPr>
            <a:r>
              <a:rPr lang="en-US" sz="2000" dirty="0" smtClean="0">
                <a:latin typeface="Arial" charset="0"/>
                <a:cs typeface="Arial" pitchFamily="34" charset="0"/>
              </a:rPr>
              <a:t>Graphical descriptive measures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 smtClean="0">
                <a:latin typeface="Arial" charset="0"/>
                <a:cs typeface="Arial" pitchFamily="34" charset="0"/>
              </a:rPr>
              <a:t>For categorical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 smtClean="0">
                <a:latin typeface="Arial" charset="0"/>
                <a:cs typeface="Arial" pitchFamily="34" charset="0"/>
              </a:rPr>
              <a:t>For numerical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 smtClean="0">
              <a:latin typeface="Arial" charset="0"/>
              <a:cs typeface="Arial" pitchFamily="34" charset="0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Wingdings" panose="05000000000000000000" pitchFamily="2" charset="2"/>
              <a:buAutoNum type="arabicPeriod" startAt="4"/>
              <a:defRPr/>
            </a:pPr>
            <a:r>
              <a:rPr lang="en-US" sz="2000" b="1" dirty="0" smtClean="0">
                <a:latin typeface="Arial" charset="0"/>
                <a:cs typeface="Arial" pitchFamily="34" charset="0"/>
              </a:rPr>
              <a:t>Numerical descriptive measures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dirty="0" smtClean="0">
                <a:latin typeface="Arial" charset="0"/>
                <a:cs typeface="Arial" pitchFamily="34" charset="0"/>
              </a:rPr>
              <a:t>For categorical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b="1" dirty="0" smtClean="0">
                <a:latin typeface="Arial" charset="0"/>
                <a:cs typeface="Arial" pitchFamily="34" charset="0"/>
              </a:rPr>
              <a:t>For numerical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</a:endParaRPr>
          </a:p>
        </p:txBody>
      </p:sp>
      <p:sp>
        <p:nvSpPr>
          <p:cNvPr id="9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4813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3BE927-2C38-4173-B423-9512F1D249F3}" type="slidenum">
              <a:rPr lang="en-US" altLang="en-US" smtClean="0">
                <a:latin typeface="Verdana" panose="020B0604030504040204" pitchFamily="34" charset="0"/>
              </a:rPr>
              <a:pPr/>
              <a:t>39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pic>
        <p:nvPicPr>
          <p:cNvPr id="48134" name="Picture 7" descr="C:\Users\annac\AppData\Local\Microsoft\Windows\Temporary Internet Files\Content.IE5\AZ68UZH8\MC90044131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764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Picture 7" descr="C:\Users\annac\AppData\Local\Microsoft\Windows\Temporary Internet Files\Content.IE5\AZ68UZH8\MC90044131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327275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7" descr="C:\Users\annac\AppData\Local\Microsoft\Windows\Temporary Internet Files\Content.IE5\AZ68UZH8\MC90044131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0480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7" name="Picture 7" descr="C:\Users\annac\AppData\Local\Microsoft\Windows\Temporary Internet Files\Content.IE5\AZ68UZH8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787900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8139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Today:</a:t>
            </a:r>
            <a:endParaRPr lang="en-US" altLang="en-US" sz="24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576388"/>
            <a:ext cx="8610600" cy="460375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b="1" dirty="0" smtClean="0">
                <a:solidFill>
                  <a:srgbClr val="FF0000"/>
                </a:solidFill>
                <a:latin typeface="Arial" charset="0"/>
              </a:rPr>
              <a:t>Population</a:t>
            </a:r>
            <a:r>
              <a:rPr lang="en-US" sz="1800" dirty="0" smtClean="0">
                <a:latin typeface="Arial" charset="0"/>
              </a:rPr>
              <a:t> is the set representing all measurements of interest. </a:t>
            </a:r>
          </a:p>
          <a:p>
            <a:pPr marL="342900" lvl="1" indent="0" eaLnBrk="1" fontAlgn="auto" hangingPunct="1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500" u="sng" dirty="0" smtClean="0">
                <a:latin typeface="Arial" charset="0"/>
              </a:rPr>
              <a:t>Examples:</a:t>
            </a:r>
            <a:r>
              <a:rPr lang="en-US" sz="1500" dirty="0" smtClean="0">
                <a:latin typeface="Arial" charset="0"/>
              </a:rPr>
              <a:t> </a:t>
            </a:r>
          </a:p>
          <a:p>
            <a:pPr marL="777240" lvl="2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r>
              <a:rPr lang="en-US" b="1" dirty="0" smtClean="0">
                <a:latin typeface="Arial" charset="0"/>
              </a:rPr>
              <a:t>all</a:t>
            </a:r>
            <a:r>
              <a:rPr lang="en-US" dirty="0" smtClean="0">
                <a:latin typeface="Arial" charset="0"/>
              </a:rPr>
              <a:t> voters in presidential elections</a:t>
            </a:r>
          </a:p>
          <a:p>
            <a:pPr marL="777240" lvl="2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r>
              <a:rPr lang="en-US" b="1" dirty="0" smtClean="0">
                <a:latin typeface="Arial" charset="0"/>
              </a:rPr>
              <a:t>all</a:t>
            </a:r>
            <a:r>
              <a:rPr lang="en-US" dirty="0" smtClean="0">
                <a:latin typeface="Arial" charset="0"/>
              </a:rPr>
              <a:t> US companies</a:t>
            </a:r>
          </a:p>
          <a:p>
            <a:pPr marL="777240" lvl="2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r>
              <a:rPr lang="en-US" b="1" dirty="0" smtClean="0">
                <a:latin typeface="Arial" charset="0"/>
              </a:rPr>
              <a:t>all</a:t>
            </a:r>
            <a:r>
              <a:rPr lang="en-US" dirty="0" smtClean="0">
                <a:latin typeface="Arial" charset="0"/>
              </a:rPr>
              <a:t> MBA students in the United States in 2017</a:t>
            </a:r>
          </a:p>
          <a:p>
            <a:pPr marL="0" indent="0" eaLnBrk="1" fontAlgn="auto" hangingPunct="1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800" b="1" dirty="0" smtClean="0">
                <a:solidFill>
                  <a:srgbClr val="FF0000"/>
                </a:solidFill>
                <a:latin typeface="Arial" charset="0"/>
              </a:rPr>
              <a:t>Sample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800" dirty="0" smtClean="0">
                <a:latin typeface="Arial" charset="0"/>
              </a:rPr>
              <a:t>is a subset of the population. </a:t>
            </a:r>
          </a:p>
          <a:p>
            <a:pPr marL="342900" lvl="1" indent="0" eaLnBrk="1" fontAlgn="auto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1500" u="sng" dirty="0" smtClean="0">
                <a:latin typeface="Arial" charset="0"/>
              </a:rPr>
              <a:t>Examples:</a:t>
            </a:r>
            <a:r>
              <a:rPr lang="en-US" sz="1500" dirty="0" smtClean="0">
                <a:latin typeface="Arial" charset="0"/>
              </a:rPr>
              <a:t> </a:t>
            </a:r>
          </a:p>
          <a:p>
            <a:pPr marL="777875" lvl="1" indent="-173736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r>
              <a:rPr lang="en-US" sz="1400" b="1" dirty="0" smtClean="0">
                <a:latin typeface="Arial" charset="0"/>
              </a:rPr>
              <a:t>2,000</a:t>
            </a:r>
            <a:r>
              <a:rPr lang="en-US" sz="1400" dirty="0" smtClean="0">
                <a:latin typeface="Arial" charset="0"/>
              </a:rPr>
              <a:t> voters in a recent survey</a:t>
            </a:r>
          </a:p>
          <a:p>
            <a:pPr marL="777875" lvl="1" indent="-173736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r>
              <a:rPr lang="en-US" sz="1400" b="1" dirty="0" smtClean="0">
                <a:latin typeface="Arial" charset="0"/>
              </a:rPr>
              <a:t>Selected</a:t>
            </a:r>
            <a:r>
              <a:rPr lang="en-US" sz="1400" dirty="0" smtClean="0">
                <a:latin typeface="Arial" charset="0"/>
              </a:rPr>
              <a:t> US companies that are rated by Moody’s</a:t>
            </a:r>
          </a:p>
          <a:p>
            <a:pPr marL="777875" lvl="1" indent="-173736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itchFamily="49" charset="0"/>
              <a:buChar char="o"/>
              <a:defRPr/>
            </a:pPr>
            <a:r>
              <a:rPr lang="en-US" sz="1400" b="1" dirty="0" smtClean="0">
                <a:latin typeface="Arial" charset="0"/>
              </a:rPr>
              <a:t>this</a:t>
            </a:r>
            <a:r>
              <a:rPr lang="en-US" sz="1400" dirty="0" smtClean="0">
                <a:latin typeface="Arial" charset="0"/>
              </a:rPr>
              <a:t> MBA class</a:t>
            </a:r>
          </a:p>
          <a:p>
            <a:pPr marL="0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i="1" dirty="0" smtClean="0">
              <a:latin typeface="Arial" charset="0"/>
            </a:endParaRPr>
          </a:p>
          <a:p>
            <a:pPr marL="0" indent="0" eaLnBrk="1" fontAlgn="auto" hangingPunct="1"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sz="1600" dirty="0" smtClean="0">
                <a:latin typeface="Arial" charset="0"/>
              </a:rPr>
              <a:t>Usually, a population is very large. Examining the entire population is often impractical or impossible. Therefore, </a:t>
            </a:r>
            <a:r>
              <a:rPr lang="en-US" sz="1600" dirty="0">
                <a:latin typeface="Arial" charset="0"/>
              </a:rPr>
              <a:t>i</a:t>
            </a:r>
            <a:r>
              <a:rPr lang="en-US" sz="1600" dirty="0" smtClean="0">
                <a:latin typeface="Arial" charset="0"/>
              </a:rPr>
              <a:t>n order to make any generalizations about a population, a sample is often studied. </a:t>
            </a:r>
          </a:p>
          <a:p>
            <a:pPr marL="0" indent="0" eaLnBrk="1" fontAlgn="auto" hangingPunct="1"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The sample should be a </a:t>
            </a:r>
            <a:r>
              <a:rPr lang="en-US" sz="16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random sample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. Then, the sample is </a:t>
            </a:r>
            <a:r>
              <a:rPr lang="en-US" sz="16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representative of the population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as a whole.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</a:endParaRPr>
          </a:p>
        </p:txBody>
      </p:sp>
      <p:sp>
        <p:nvSpPr>
          <p:cNvPr id="9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1024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32A443B-6FB3-4D47-8592-F4B60E1F3A3B}" type="slidenum">
              <a:rPr lang="en-US" altLang="en-US" smtClean="0">
                <a:latin typeface="Verdana" panose="020B0604030504040204" pitchFamily="34" charset="0"/>
              </a:rPr>
              <a:pPr/>
              <a:t>4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247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1. Population vs. sample</a:t>
            </a:r>
            <a:endParaRPr lang="en-US" altLang="en-US" sz="2400" b="1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6781801" y="1752600"/>
            <a:ext cx="1828800" cy="2362200"/>
            <a:chOff x="4890781" y="2030136"/>
            <a:chExt cx="4128180" cy="4329484"/>
          </a:xfrm>
        </p:grpSpPr>
        <p:sp>
          <p:nvSpPr>
            <p:cNvPr id="11" name="Freeform 10"/>
            <p:cNvSpPr/>
            <p:nvPr/>
          </p:nvSpPr>
          <p:spPr>
            <a:xfrm>
              <a:off x="4890782" y="2030136"/>
              <a:ext cx="4128179" cy="1937857"/>
            </a:xfrm>
            <a:custGeom>
              <a:avLst/>
              <a:gdLst>
                <a:gd name="connsiteX0" fmla="*/ 394282 w 4128179"/>
                <a:gd name="connsiteY0" fmla="*/ 444616 h 1937857"/>
                <a:gd name="connsiteX1" fmla="*/ 394282 w 4128179"/>
                <a:gd name="connsiteY1" fmla="*/ 444616 h 1937857"/>
                <a:gd name="connsiteX2" fmla="*/ 461394 w 4128179"/>
                <a:gd name="connsiteY2" fmla="*/ 411060 h 1937857"/>
                <a:gd name="connsiteX3" fmla="*/ 536895 w 4128179"/>
                <a:gd name="connsiteY3" fmla="*/ 327170 h 1937857"/>
                <a:gd name="connsiteX4" fmla="*/ 570451 w 4128179"/>
                <a:gd name="connsiteY4" fmla="*/ 302003 h 1937857"/>
                <a:gd name="connsiteX5" fmla="*/ 629174 w 4128179"/>
                <a:gd name="connsiteY5" fmla="*/ 243281 h 1937857"/>
                <a:gd name="connsiteX6" fmla="*/ 654341 w 4128179"/>
                <a:gd name="connsiteY6" fmla="*/ 234892 h 1937857"/>
                <a:gd name="connsiteX7" fmla="*/ 713064 w 4128179"/>
                <a:gd name="connsiteY7" fmla="*/ 201336 h 1937857"/>
                <a:gd name="connsiteX8" fmla="*/ 729842 w 4128179"/>
                <a:gd name="connsiteY8" fmla="*/ 176169 h 1937857"/>
                <a:gd name="connsiteX9" fmla="*/ 755009 w 4128179"/>
                <a:gd name="connsiteY9" fmla="*/ 167780 h 1937857"/>
                <a:gd name="connsiteX10" fmla="*/ 1166069 w 4128179"/>
                <a:gd name="connsiteY10" fmla="*/ 192947 h 1937857"/>
                <a:gd name="connsiteX11" fmla="*/ 1241570 w 4128179"/>
                <a:gd name="connsiteY11" fmla="*/ 209725 h 1937857"/>
                <a:gd name="connsiteX12" fmla="*/ 1308682 w 4128179"/>
                <a:gd name="connsiteY12" fmla="*/ 226503 h 1937857"/>
                <a:gd name="connsiteX13" fmla="*/ 1711354 w 4128179"/>
                <a:gd name="connsiteY13" fmla="*/ 209725 h 1937857"/>
                <a:gd name="connsiteX14" fmla="*/ 1770077 w 4128179"/>
                <a:gd name="connsiteY14" fmla="*/ 184558 h 1937857"/>
                <a:gd name="connsiteX15" fmla="*/ 1820411 w 4128179"/>
                <a:gd name="connsiteY15" fmla="*/ 176169 h 1937857"/>
                <a:gd name="connsiteX16" fmla="*/ 1845578 w 4128179"/>
                <a:gd name="connsiteY16" fmla="*/ 151002 h 1937857"/>
                <a:gd name="connsiteX17" fmla="*/ 2055302 w 4128179"/>
                <a:gd name="connsiteY17" fmla="*/ 92279 h 1937857"/>
                <a:gd name="connsiteX18" fmla="*/ 2172748 w 4128179"/>
                <a:gd name="connsiteY18" fmla="*/ 50334 h 1937857"/>
                <a:gd name="connsiteX19" fmla="*/ 2206304 w 4128179"/>
                <a:gd name="connsiteY19" fmla="*/ 33556 h 1937857"/>
                <a:gd name="connsiteX20" fmla="*/ 2231471 w 4128179"/>
                <a:gd name="connsiteY20" fmla="*/ 16778 h 1937857"/>
                <a:gd name="connsiteX21" fmla="*/ 2793534 w 4128179"/>
                <a:gd name="connsiteY21" fmla="*/ 0 h 1937857"/>
                <a:gd name="connsiteX22" fmla="*/ 3036814 w 4128179"/>
                <a:gd name="connsiteY22" fmla="*/ 8389 h 1937857"/>
                <a:gd name="connsiteX23" fmla="*/ 3070370 w 4128179"/>
                <a:gd name="connsiteY23" fmla="*/ 16778 h 1937857"/>
                <a:gd name="connsiteX24" fmla="*/ 3154260 w 4128179"/>
                <a:gd name="connsiteY24" fmla="*/ 33556 h 1937857"/>
                <a:gd name="connsiteX25" fmla="*/ 3229761 w 4128179"/>
                <a:gd name="connsiteY25" fmla="*/ 41945 h 1937857"/>
                <a:gd name="connsiteX26" fmla="*/ 3254928 w 4128179"/>
                <a:gd name="connsiteY26" fmla="*/ 67112 h 1937857"/>
                <a:gd name="connsiteX27" fmla="*/ 3892491 w 4128179"/>
                <a:gd name="connsiteY27" fmla="*/ 109057 h 1937857"/>
                <a:gd name="connsiteX28" fmla="*/ 3942825 w 4128179"/>
                <a:gd name="connsiteY28" fmla="*/ 201336 h 1937857"/>
                <a:gd name="connsiteX29" fmla="*/ 3967992 w 4128179"/>
                <a:gd name="connsiteY29" fmla="*/ 260058 h 1937857"/>
                <a:gd name="connsiteX30" fmla="*/ 3976381 w 4128179"/>
                <a:gd name="connsiteY30" fmla="*/ 293614 h 1937857"/>
                <a:gd name="connsiteX31" fmla="*/ 4077049 w 4128179"/>
                <a:gd name="connsiteY31" fmla="*/ 486561 h 1937857"/>
                <a:gd name="connsiteX32" fmla="*/ 4085438 w 4128179"/>
                <a:gd name="connsiteY32" fmla="*/ 520117 h 1937857"/>
                <a:gd name="connsiteX33" fmla="*/ 4093827 w 4128179"/>
                <a:gd name="connsiteY33" fmla="*/ 570451 h 1937857"/>
                <a:gd name="connsiteX34" fmla="*/ 4110605 w 4128179"/>
                <a:gd name="connsiteY34" fmla="*/ 604007 h 1937857"/>
                <a:gd name="connsiteX35" fmla="*/ 4127383 w 4128179"/>
                <a:gd name="connsiteY35" fmla="*/ 729842 h 1937857"/>
                <a:gd name="connsiteX36" fmla="*/ 4118994 w 4128179"/>
                <a:gd name="connsiteY36" fmla="*/ 947956 h 1937857"/>
                <a:gd name="connsiteX37" fmla="*/ 4093827 w 4128179"/>
                <a:gd name="connsiteY37" fmla="*/ 981512 h 1937857"/>
                <a:gd name="connsiteX38" fmla="*/ 4077049 w 4128179"/>
                <a:gd name="connsiteY38" fmla="*/ 1006679 h 1937857"/>
                <a:gd name="connsiteX39" fmla="*/ 4035104 w 4128179"/>
                <a:gd name="connsiteY39" fmla="*/ 1031846 h 1937857"/>
                <a:gd name="connsiteX40" fmla="*/ 3875713 w 4128179"/>
                <a:gd name="connsiteY40" fmla="*/ 1098958 h 1937857"/>
                <a:gd name="connsiteX41" fmla="*/ 3833768 w 4128179"/>
                <a:gd name="connsiteY41" fmla="*/ 1140903 h 1937857"/>
                <a:gd name="connsiteX42" fmla="*/ 3791824 w 4128179"/>
                <a:gd name="connsiteY42" fmla="*/ 1149292 h 1937857"/>
                <a:gd name="connsiteX43" fmla="*/ 3741490 w 4128179"/>
                <a:gd name="connsiteY43" fmla="*/ 1174458 h 1937857"/>
                <a:gd name="connsiteX44" fmla="*/ 3724712 w 4128179"/>
                <a:gd name="connsiteY44" fmla="*/ 1224792 h 1937857"/>
                <a:gd name="connsiteX45" fmla="*/ 3707934 w 4128179"/>
                <a:gd name="connsiteY45" fmla="*/ 1249959 h 1937857"/>
                <a:gd name="connsiteX46" fmla="*/ 3682767 w 4128179"/>
                <a:gd name="connsiteY46" fmla="*/ 1300293 h 1937857"/>
                <a:gd name="connsiteX47" fmla="*/ 3649211 w 4128179"/>
                <a:gd name="connsiteY47" fmla="*/ 1392572 h 1937857"/>
                <a:gd name="connsiteX48" fmla="*/ 3624044 w 4128179"/>
                <a:gd name="connsiteY48" fmla="*/ 1426128 h 1937857"/>
                <a:gd name="connsiteX49" fmla="*/ 3607266 w 4128179"/>
                <a:gd name="connsiteY49" fmla="*/ 1484851 h 1937857"/>
                <a:gd name="connsiteX50" fmla="*/ 3565321 w 4128179"/>
                <a:gd name="connsiteY50" fmla="*/ 1551963 h 1937857"/>
                <a:gd name="connsiteX51" fmla="*/ 3556932 w 4128179"/>
                <a:gd name="connsiteY51" fmla="*/ 1593908 h 1937857"/>
                <a:gd name="connsiteX52" fmla="*/ 3498209 w 4128179"/>
                <a:gd name="connsiteY52" fmla="*/ 1677798 h 1937857"/>
                <a:gd name="connsiteX53" fmla="*/ 3464653 w 4128179"/>
                <a:gd name="connsiteY53" fmla="*/ 1702965 h 1937857"/>
                <a:gd name="connsiteX54" fmla="*/ 3414319 w 4128179"/>
                <a:gd name="connsiteY54" fmla="*/ 1744910 h 1937857"/>
                <a:gd name="connsiteX55" fmla="*/ 3380763 w 4128179"/>
                <a:gd name="connsiteY55" fmla="*/ 1770077 h 1937857"/>
                <a:gd name="connsiteX56" fmla="*/ 3330429 w 4128179"/>
                <a:gd name="connsiteY56" fmla="*/ 1786855 h 1937857"/>
                <a:gd name="connsiteX57" fmla="*/ 3238150 w 4128179"/>
                <a:gd name="connsiteY57" fmla="*/ 1828800 h 1937857"/>
                <a:gd name="connsiteX58" fmla="*/ 3212983 w 4128179"/>
                <a:gd name="connsiteY58" fmla="*/ 1837189 h 1937857"/>
                <a:gd name="connsiteX59" fmla="*/ 3179427 w 4128179"/>
                <a:gd name="connsiteY59" fmla="*/ 1853967 h 1937857"/>
                <a:gd name="connsiteX60" fmla="*/ 3112315 w 4128179"/>
                <a:gd name="connsiteY60" fmla="*/ 1870745 h 1937857"/>
                <a:gd name="connsiteX61" fmla="*/ 2927757 w 4128179"/>
                <a:gd name="connsiteY61" fmla="*/ 1912690 h 1937857"/>
                <a:gd name="connsiteX62" fmla="*/ 2751589 w 4128179"/>
                <a:gd name="connsiteY62" fmla="*/ 1921079 h 1937857"/>
                <a:gd name="connsiteX63" fmla="*/ 2323750 w 4128179"/>
                <a:gd name="connsiteY63" fmla="*/ 1937857 h 1937857"/>
                <a:gd name="connsiteX64" fmla="*/ 1887523 w 4128179"/>
                <a:gd name="connsiteY64" fmla="*/ 1895912 h 1937857"/>
                <a:gd name="connsiteX65" fmla="*/ 1828800 w 4128179"/>
                <a:gd name="connsiteY65" fmla="*/ 1870745 h 1937857"/>
                <a:gd name="connsiteX66" fmla="*/ 1761688 w 4128179"/>
                <a:gd name="connsiteY66" fmla="*/ 1853967 h 1937857"/>
                <a:gd name="connsiteX67" fmla="*/ 1434517 w 4128179"/>
                <a:gd name="connsiteY67" fmla="*/ 1711354 h 1937857"/>
                <a:gd name="connsiteX68" fmla="*/ 1174458 w 4128179"/>
                <a:gd name="connsiteY68" fmla="*/ 1627464 h 1937857"/>
                <a:gd name="connsiteX69" fmla="*/ 1124124 w 4128179"/>
                <a:gd name="connsiteY69" fmla="*/ 1610686 h 1937857"/>
                <a:gd name="connsiteX70" fmla="*/ 1023457 w 4128179"/>
                <a:gd name="connsiteY70" fmla="*/ 1568741 h 1937857"/>
                <a:gd name="connsiteX71" fmla="*/ 973123 w 4128179"/>
                <a:gd name="connsiteY71" fmla="*/ 1535185 h 1937857"/>
                <a:gd name="connsiteX72" fmla="*/ 822121 w 4128179"/>
                <a:gd name="connsiteY72" fmla="*/ 1510018 h 1937857"/>
                <a:gd name="connsiteX73" fmla="*/ 578840 w 4128179"/>
                <a:gd name="connsiteY73" fmla="*/ 1484851 h 1937857"/>
                <a:gd name="connsiteX74" fmla="*/ 251669 w 4128179"/>
                <a:gd name="connsiteY74" fmla="*/ 1434517 h 1937857"/>
                <a:gd name="connsiteX75" fmla="*/ 201335 w 4128179"/>
                <a:gd name="connsiteY75" fmla="*/ 1417739 h 1937857"/>
                <a:gd name="connsiteX76" fmla="*/ 75501 w 4128179"/>
                <a:gd name="connsiteY76" fmla="*/ 1375794 h 1937857"/>
                <a:gd name="connsiteX77" fmla="*/ 41945 w 4128179"/>
                <a:gd name="connsiteY77" fmla="*/ 1300293 h 1937857"/>
                <a:gd name="connsiteX78" fmla="*/ 25167 w 4128179"/>
                <a:gd name="connsiteY78" fmla="*/ 1275126 h 1937857"/>
                <a:gd name="connsiteX79" fmla="*/ 16778 w 4128179"/>
                <a:gd name="connsiteY79" fmla="*/ 1249959 h 1937857"/>
                <a:gd name="connsiteX80" fmla="*/ 0 w 4128179"/>
                <a:gd name="connsiteY80" fmla="*/ 1174458 h 1937857"/>
                <a:gd name="connsiteX81" fmla="*/ 16778 w 4128179"/>
                <a:gd name="connsiteY81" fmla="*/ 956345 h 1937857"/>
                <a:gd name="connsiteX82" fmla="*/ 75501 w 4128179"/>
                <a:gd name="connsiteY82" fmla="*/ 880844 h 1937857"/>
                <a:gd name="connsiteX83" fmla="*/ 109057 w 4128179"/>
                <a:gd name="connsiteY83" fmla="*/ 822121 h 1937857"/>
                <a:gd name="connsiteX84" fmla="*/ 134224 w 4128179"/>
                <a:gd name="connsiteY84" fmla="*/ 796954 h 1937857"/>
                <a:gd name="connsiteX85" fmla="*/ 159390 w 4128179"/>
                <a:gd name="connsiteY85" fmla="*/ 763398 h 1937857"/>
                <a:gd name="connsiteX86" fmla="*/ 167779 w 4128179"/>
                <a:gd name="connsiteY86" fmla="*/ 704675 h 1937857"/>
                <a:gd name="connsiteX87" fmla="*/ 184557 w 4128179"/>
                <a:gd name="connsiteY87" fmla="*/ 679508 h 1937857"/>
                <a:gd name="connsiteX88" fmla="*/ 209724 w 4128179"/>
                <a:gd name="connsiteY88" fmla="*/ 629174 h 1937857"/>
                <a:gd name="connsiteX89" fmla="*/ 234891 w 4128179"/>
                <a:gd name="connsiteY89" fmla="*/ 612396 h 1937857"/>
                <a:gd name="connsiteX90" fmla="*/ 251669 w 4128179"/>
                <a:gd name="connsiteY90" fmla="*/ 587229 h 1937857"/>
                <a:gd name="connsiteX91" fmla="*/ 276836 w 4128179"/>
                <a:gd name="connsiteY91" fmla="*/ 570451 h 1937857"/>
                <a:gd name="connsiteX92" fmla="*/ 302003 w 4128179"/>
                <a:gd name="connsiteY92" fmla="*/ 545284 h 1937857"/>
                <a:gd name="connsiteX93" fmla="*/ 335559 w 4128179"/>
                <a:gd name="connsiteY93" fmla="*/ 503339 h 1937857"/>
                <a:gd name="connsiteX94" fmla="*/ 369115 w 4128179"/>
                <a:gd name="connsiteY94" fmla="*/ 453005 h 1937857"/>
                <a:gd name="connsiteX95" fmla="*/ 394282 w 4128179"/>
                <a:gd name="connsiteY95" fmla="*/ 444616 h 193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128179" h="1937857">
                  <a:moveTo>
                    <a:pt x="394282" y="444616"/>
                  </a:moveTo>
                  <a:lnTo>
                    <a:pt x="394282" y="444616"/>
                  </a:lnTo>
                  <a:cubicBezTo>
                    <a:pt x="416653" y="433431"/>
                    <a:pt x="441225" y="425851"/>
                    <a:pt x="461394" y="411060"/>
                  </a:cubicBezTo>
                  <a:cubicBezTo>
                    <a:pt x="626818" y="289749"/>
                    <a:pt x="468496" y="395569"/>
                    <a:pt x="536895" y="327170"/>
                  </a:cubicBezTo>
                  <a:cubicBezTo>
                    <a:pt x="546782" y="317283"/>
                    <a:pt x="560105" y="311408"/>
                    <a:pt x="570451" y="302003"/>
                  </a:cubicBezTo>
                  <a:cubicBezTo>
                    <a:pt x="590934" y="283382"/>
                    <a:pt x="607558" y="260574"/>
                    <a:pt x="629174" y="243281"/>
                  </a:cubicBezTo>
                  <a:cubicBezTo>
                    <a:pt x="636079" y="237757"/>
                    <a:pt x="646432" y="238847"/>
                    <a:pt x="654341" y="234892"/>
                  </a:cubicBezTo>
                  <a:cubicBezTo>
                    <a:pt x="674506" y="224810"/>
                    <a:pt x="693490" y="212521"/>
                    <a:pt x="713064" y="201336"/>
                  </a:cubicBezTo>
                  <a:cubicBezTo>
                    <a:pt x="718657" y="192947"/>
                    <a:pt x="721969" y="182467"/>
                    <a:pt x="729842" y="176169"/>
                  </a:cubicBezTo>
                  <a:cubicBezTo>
                    <a:pt x="736747" y="170645"/>
                    <a:pt x="746173" y="167440"/>
                    <a:pt x="755009" y="167780"/>
                  </a:cubicBezTo>
                  <a:cubicBezTo>
                    <a:pt x="892184" y="173056"/>
                    <a:pt x="1029049" y="184558"/>
                    <a:pt x="1166069" y="192947"/>
                  </a:cubicBezTo>
                  <a:lnTo>
                    <a:pt x="1241570" y="209725"/>
                  </a:lnTo>
                  <a:cubicBezTo>
                    <a:pt x="1264016" y="215006"/>
                    <a:pt x="1285623" y="226503"/>
                    <a:pt x="1308682" y="226503"/>
                  </a:cubicBezTo>
                  <a:cubicBezTo>
                    <a:pt x="1443022" y="226503"/>
                    <a:pt x="1577130" y="215318"/>
                    <a:pt x="1711354" y="209725"/>
                  </a:cubicBezTo>
                  <a:cubicBezTo>
                    <a:pt x="1730928" y="201336"/>
                    <a:pt x="1749723" y="190821"/>
                    <a:pt x="1770077" y="184558"/>
                  </a:cubicBezTo>
                  <a:cubicBezTo>
                    <a:pt x="1786334" y="179556"/>
                    <a:pt x="1804868" y="183077"/>
                    <a:pt x="1820411" y="176169"/>
                  </a:cubicBezTo>
                  <a:cubicBezTo>
                    <a:pt x="1831252" y="171351"/>
                    <a:pt x="1834759" y="155871"/>
                    <a:pt x="1845578" y="151002"/>
                  </a:cubicBezTo>
                  <a:cubicBezTo>
                    <a:pt x="1960511" y="99282"/>
                    <a:pt x="1960054" y="104185"/>
                    <a:pt x="2055302" y="92279"/>
                  </a:cubicBezTo>
                  <a:cubicBezTo>
                    <a:pt x="2303649" y="-18097"/>
                    <a:pt x="2021056" y="100898"/>
                    <a:pt x="2172748" y="50334"/>
                  </a:cubicBezTo>
                  <a:cubicBezTo>
                    <a:pt x="2184612" y="46379"/>
                    <a:pt x="2195446" y="39761"/>
                    <a:pt x="2206304" y="33556"/>
                  </a:cubicBezTo>
                  <a:cubicBezTo>
                    <a:pt x="2215058" y="28554"/>
                    <a:pt x="2221405" y="17353"/>
                    <a:pt x="2231471" y="16778"/>
                  </a:cubicBezTo>
                  <a:cubicBezTo>
                    <a:pt x="2418604" y="6085"/>
                    <a:pt x="2606180" y="5593"/>
                    <a:pt x="2793534" y="0"/>
                  </a:cubicBezTo>
                  <a:cubicBezTo>
                    <a:pt x="2874627" y="2796"/>
                    <a:pt x="2955821" y="3480"/>
                    <a:pt x="3036814" y="8389"/>
                  </a:cubicBezTo>
                  <a:cubicBezTo>
                    <a:pt x="3048322" y="9086"/>
                    <a:pt x="3059096" y="14362"/>
                    <a:pt x="3070370" y="16778"/>
                  </a:cubicBezTo>
                  <a:cubicBezTo>
                    <a:pt x="3098254" y="22753"/>
                    <a:pt x="3126092" y="29108"/>
                    <a:pt x="3154260" y="33556"/>
                  </a:cubicBezTo>
                  <a:cubicBezTo>
                    <a:pt x="3179272" y="37505"/>
                    <a:pt x="3204594" y="39149"/>
                    <a:pt x="3229761" y="41945"/>
                  </a:cubicBezTo>
                  <a:cubicBezTo>
                    <a:pt x="3238150" y="50334"/>
                    <a:pt x="3244919" y="60743"/>
                    <a:pt x="3254928" y="67112"/>
                  </a:cubicBezTo>
                  <a:cubicBezTo>
                    <a:pt x="3440102" y="184950"/>
                    <a:pt x="3692656" y="106118"/>
                    <a:pt x="3892491" y="109057"/>
                  </a:cubicBezTo>
                  <a:cubicBezTo>
                    <a:pt x="3934144" y="213190"/>
                    <a:pt x="3877635" y="80270"/>
                    <a:pt x="3942825" y="201336"/>
                  </a:cubicBezTo>
                  <a:cubicBezTo>
                    <a:pt x="3952921" y="220086"/>
                    <a:pt x="3960714" y="240044"/>
                    <a:pt x="3967992" y="260058"/>
                  </a:cubicBezTo>
                  <a:cubicBezTo>
                    <a:pt x="3971932" y="270893"/>
                    <a:pt x="3971549" y="283146"/>
                    <a:pt x="3976381" y="293614"/>
                  </a:cubicBezTo>
                  <a:cubicBezTo>
                    <a:pt x="4000847" y="346623"/>
                    <a:pt x="4064341" y="435729"/>
                    <a:pt x="4077049" y="486561"/>
                  </a:cubicBezTo>
                  <a:cubicBezTo>
                    <a:pt x="4079845" y="497746"/>
                    <a:pt x="4083177" y="508811"/>
                    <a:pt x="4085438" y="520117"/>
                  </a:cubicBezTo>
                  <a:cubicBezTo>
                    <a:pt x="4088774" y="536796"/>
                    <a:pt x="4088939" y="554159"/>
                    <a:pt x="4093827" y="570451"/>
                  </a:cubicBezTo>
                  <a:cubicBezTo>
                    <a:pt x="4097420" y="582429"/>
                    <a:pt x="4105012" y="592822"/>
                    <a:pt x="4110605" y="604007"/>
                  </a:cubicBezTo>
                  <a:cubicBezTo>
                    <a:pt x="4116198" y="645952"/>
                    <a:pt x="4126351" y="687538"/>
                    <a:pt x="4127383" y="729842"/>
                  </a:cubicBezTo>
                  <a:cubicBezTo>
                    <a:pt x="4129157" y="802579"/>
                    <a:pt x="4128610" y="875836"/>
                    <a:pt x="4118994" y="947956"/>
                  </a:cubicBezTo>
                  <a:cubicBezTo>
                    <a:pt x="4117146" y="961815"/>
                    <a:pt x="4101954" y="970135"/>
                    <a:pt x="4093827" y="981512"/>
                  </a:cubicBezTo>
                  <a:cubicBezTo>
                    <a:pt x="4087967" y="989716"/>
                    <a:pt x="4084704" y="1000118"/>
                    <a:pt x="4077049" y="1006679"/>
                  </a:cubicBezTo>
                  <a:cubicBezTo>
                    <a:pt x="4064669" y="1017290"/>
                    <a:pt x="4049927" y="1025052"/>
                    <a:pt x="4035104" y="1031846"/>
                  </a:cubicBezTo>
                  <a:cubicBezTo>
                    <a:pt x="3982698" y="1055865"/>
                    <a:pt x="3928843" y="1076587"/>
                    <a:pt x="3875713" y="1098958"/>
                  </a:cubicBezTo>
                  <a:cubicBezTo>
                    <a:pt x="3861731" y="1112940"/>
                    <a:pt x="3850723" y="1130730"/>
                    <a:pt x="3833768" y="1140903"/>
                  </a:cubicBezTo>
                  <a:cubicBezTo>
                    <a:pt x="3821542" y="1148239"/>
                    <a:pt x="3805224" y="1144419"/>
                    <a:pt x="3791824" y="1149292"/>
                  </a:cubicBezTo>
                  <a:cubicBezTo>
                    <a:pt x="3774195" y="1155702"/>
                    <a:pt x="3758268" y="1166069"/>
                    <a:pt x="3741490" y="1174458"/>
                  </a:cubicBezTo>
                  <a:cubicBezTo>
                    <a:pt x="3735897" y="1191236"/>
                    <a:pt x="3731895" y="1208631"/>
                    <a:pt x="3724712" y="1224792"/>
                  </a:cubicBezTo>
                  <a:cubicBezTo>
                    <a:pt x="3720617" y="1234005"/>
                    <a:pt x="3712830" y="1241145"/>
                    <a:pt x="3707934" y="1249959"/>
                  </a:cubicBezTo>
                  <a:cubicBezTo>
                    <a:pt x="3698824" y="1266357"/>
                    <a:pt x="3689982" y="1282978"/>
                    <a:pt x="3682767" y="1300293"/>
                  </a:cubicBezTo>
                  <a:cubicBezTo>
                    <a:pt x="3671676" y="1326912"/>
                    <a:pt x="3663661" y="1366563"/>
                    <a:pt x="3649211" y="1392572"/>
                  </a:cubicBezTo>
                  <a:cubicBezTo>
                    <a:pt x="3642421" y="1404794"/>
                    <a:pt x="3632433" y="1414943"/>
                    <a:pt x="3624044" y="1426128"/>
                  </a:cubicBezTo>
                  <a:cubicBezTo>
                    <a:pt x="3618451" y="1445702"/>
                    <a:pt x="3614223" y="1465719"/>
                    <a:pt x="3607266" y="1484851"/>
                  </a:cubicBezTo>
                  <a:cubicBezTo>
                    <a:pt x="3596428" y="1514656"/>
                    <a:pt x="3584359" y="1526578"/>
                    <a:pt x="3565321" y="1551963"/>
                  </a:cubicBezTo>
                  <a:cubicBezTo>
                    <a:pt x="3562525" y="1565945"/>
                    <a:pt x="3562227" y="1580669"/>
                    <a:pt x="3556932" y="1593908"/>
                  </a:cubicBezTo>
                  <a:cubicBezTo>
                    <a:pt x="3548291" y="1615510"/>
                    <a:pt x="3513687" y="1662320"/>
                    <a:pt x="3498209" y="1677798"/>
                  </a:cubicBezTo>
                  <a:cubicBezTo>
                    <a:pt x="3488322" y="1687685"/>
                    <a:pt x="3475269" y="1693866"/>
                    <a:pt x="3464653" y="1702965"/>
                  </a:cubicBezTo>
                  <a:cubicBezTo>
                    <a:pt x="3386317" y="1770110"/>
                    <a:pt x="3488483" y="1691935"/>
                    <a:pt x="3414319" y="1744910"/>
                  </a:cubicBezTo>
                  <a:cubicBezTo>
                    <a:pt x="3402942" y="1753037"/>
                    <a:pt x="3393269" y="1763824"/>
                    <a:pt x="3380763" y="1770077"/>
                  </a:cubicBezTo>
                  <a:cubicBezTo>
                    <a:pt x="3364945" y="1777986"/>
                    <a:pt x="3346529" y="1779537"/>
                    <a:pt x="3330429" y="1786855"/>
                  </a:cubicBezTo>
                  <a:cubicBezTo>
                    <a:pt x="3299669" y="1800837"/>
                    <a:pt x="3269206" y="1815490"/>
                    <a:pt x="3238150" y="1828800"/>
                  </a:cubicBezTo>
                  <a:cubicBezTo>
                    <a:pt x="3230022" y="1832283"/>
                    <a:pt x="3221111" y="1833706"/>
                    <a:pt x="3212983" y="1837189"/>
                  </a:cubicBezTo>
                  <a:cubicBezTo>
                    <a:pt x="3201489" y="1842115"/>
                    <a:pt x="3191291" y="1850012"/>
                    <a:pt x="3179427" y="1853967"/>
                  </a:cubicBezTo>
                  <a:cubicBezTo>
                    <a:pt x="3157551" y="1861259"/>
                    <a:pt x="3134437" y="1864238"/>
                    <a:pt x="3112315" y="1870745"/>
                  </a:cubicBezTo>
                  <a:cubicBezTo>
                    <a:pt x="3011988" y="1900253"/>
                    <a:pt x="3049077" y="1901985"/>
                    <a:pt x="2927757" y="1912690"/>
                  </a:cubicBezTo>
                  <a:cubicBezTo>
                    <a:pt x="2869195" y="1917857"/>
                    <a:pt x="2810327" y="1918632"/>
                    <a:pt x="2751589" y="1921079"/>
                  </a:cubicBezTo>
                  <a:lnTo>
                    <a:pt x="2323750" y="1937857"/>
                  </a:lnTo>
                  <a:cubicBezTo>
                    <a:pt x="2178341" y="1923875"/>
                    <a:pt x="2032278" y="1915540"/>
                    <a:pt x="1887523" y="1895912"/>
                  </a:cubicBezTo>
                  <a:cubicBezTo>
                    <a:pt x="1866420" y="1893051"/>
                    <a:pt x="1849003" y="1877479"/>
                    <a:pt x="1828800" y="1870745"/>
                  </a:cubicBezTo>
                  <a:cubicBezTo>
                    <a:pt x="1806924" y="1863453"/>
                    <a:pt x="1783066" y="1862609"/>
                    <a:pt x="1761688" y="1853967"/>
                  </a:cubicBezTo>
                  <a:cubicBezTo>
                    <a:pt x="1651392" y="1809379"/>
                    <a:pt x="1547739" y="1747877"/>
                    <a:pt x="1434517" y="1711354"/>
                  </a:cubicBezTo>
                  <a:lnTo>
                    <a:pt x="1174458" y="1627464"/>
                  </a:lnTo>
                  <a:cubicBezTo>
                    <a:pt x="1157635" y="1622008"/>
                    <a:pt x="1140449" y="1617488"/>
                    <a:pt x="1124124" y="1610686"/>
                  </a:cubicBezTo>
                  <a:cubicBezTo>
                    <a:pt x="1090568" y="1596704"/>
                    <a:pt x="1055971" y="1584998"/>
                    <a:pt x="1023457" y="1568741"/>
                  </a:cubicBezTo>
                  <a:cubicBezTo>
                    <a:pt x="1005421" y="1559723"/>
                    <a:pt x="993013" y="1538500"/>
                    <a:pt x="973123" y="1535185"/>
                  </a:cubicBezTo>
                  <a:lnTo>
                    <a:pt x="822121" y="1510018"/>
                  </a:lnTo>
                  <a:cubicBezTo>
                    <a:pt x="758317" y="1500202"/>
                    <a:pt x="615644" y="1488356"/>
                    <a:pt x="578840" y="1484851"/>
                  </a:cubicBezTo>
                  <a:cubicBezTo>
                    <a:pt x="370053" y="1438454"/>
                    <a:pt x="695229" y="1508444"/>
                    <a:pt x="251669" y="1434517"/>
                  </a:cubicBezTo>
                  <a:cubicBezTo>
                    <a:pt x="234224" y="1431610"/>
                    <a:pt x="218275" y="1422821"/>
                    <a:pt x="201335" y="1417739"/>
                  </a:cubicBezTo>
                  <a:cubicBezTo>
                    <a:pt x="84716" y="1382753"/>
                    <a:pt x="324274" y="1466258"/>
                    <a:pt x="75501" y="1375794"/>
                  </a:cubicBezTo>
                  <a:cubicBezTo>
                    <a:pt x="37530" y="1318838"/>
                    <a:pt x="81878" y="1390141"/>
                    <a:pt x="41945" y="1300293"/>
                  </a:cubicBezTo>
                  <a:cubicBezTo>
                    <a:pt x="37850" y="1291080"/>
                    <a:pt x="29676" y="1284144"/>
                    <a:pt x="25167" y="1275126"/>
                  </a:cubicBezTo>
                  <a:cubicBezTo>
                    <a:pt x="21212" y="1267217"/>
                    <a:pt x="18923" y="1258538"/>
                    <a:pt x="16778" y="1249959"/>
                  </a:cubicBezTo>
                  <a:cubicBezTo>
                    <a:pt x="10525" y="1224948"/>
                    <a:pt x="5593" y="1199625"/>
                    <a:pt x="0" y="1174458"/>
                  </a:cubicBezTo>
                  <a:cubicBezTo>
                    <a:pt x="5593" y="1101754"/>
                    <a:pt x="7141" y="1028624"/>
                    <a:pt x="16778" y="956345"/>
                  </a:cubicBezTo>
                  <a:cubicBezTo>
                    <a:pt x="21284" y="922549"/>
                    <a:pt x="58098" y="904047"/>
                    <a:pt x="75501" y="880844"/>
                  </a:cubicBezTo>
                  <a:cubicBezTo>
                    <a:pt x="89028" y="862808"/>
                    <a:pt x="96128" y="840590"/>
                    <a:pt x="109057" y="822121"/>
                  </a:cubicBezTo>
                  <a:cubicBezTo>
                    <a:pt x="115860" y="812402"/>
                    <a:pt x="126503" y="805962"/>
                    <a:pt x="134224" y="796954"/>
                  </a:cubicBezTo>
                  <a:cubicBezTo>
                    <a:pt x="143323" y="786338"/>
                    <a:pt x="151001" y="774583"/>
                    <a:pt x="159390" y="763398"/>
                  </a:cubicBezTo>
                  <a:cubicBezTo>
                    <a:pt x="162186" y="743824"/>
                    <a:pt x="162097" y="723614"/>
                    <a:pt x="167779" y="704675"/>
                  </a:cubicBezTo>
                  <a:cubicBezTo>
                    <a:pt x="170676" y="695018"/>
                    <a:pt x="180048" y="688526"/>
                    <a:pt x="184557" y="679508"/>
                  </a:cubicBezTo>
                  <a:cubicBezTo>
                    <a:pt x="198203" y="652216"/>
                    <a:pt x="185682" y="653216"/>
                    <a:pt x="209724" y="629174"/>
                  </a:cubicBezTo>
                  <a:cubicBezTo>
                    <a:pt x="216853" y="622045"/>
                    <a:pt x="226502" y="617989"/>
                    <a:pt x="234891" y="612396"/>
                  </a:cubicBezTo>
                  <a:cubicBezTo>
                    <a:pt x="240484" y="604007"/>
                    <a:pt x="244540" y="594358"/>
                    <a:pt x="251669" y="587229"/>
                  </a:cubicBezTo>
                  <a:cubicBezTo>
                    <a:pt x="258798" y="580100"/>
                    <a:pt x="269091" y="576906"/>
                    <a:pt x="276836" y="570451"/>
                  </a:cubicBezTo>
                  <a:cubicBezTo>
                    <a:pt x="285950" y="562856"/>
                    <a:pt x="293614" y="553673"/>
                    <a:pt x="302003" y="545284"/>
                  </a:cubicBezTo>
                  <a:cubicBezTo>
                    <a:pt x="320895" y="488609"/>
                    <a:pt x="294695" y="550041"/>
                    <a:pt x="335559" y="503339"/>
                  </a:cubicBezTo>
                  <a:cubicBezTo>
                    <a:pt x="348838" y="488164"/>
                    <a:pt x="354856" y="467264"/>
                    <a:pt x="369115" y="453005"/>
                  </a:cubicBezTo>
                  <a:lnTo>
                    <a:pt x="394282" y="444616"/>
                  </a:lnTo>
                  <a:close/>
                </a:path>
              </a:pathLst>
            </a:custGeom>
            <a:solidFill>
              <a:srgbClr val="92D050">
                <a:alpha val="47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4890781" y="4421763"/>
              <a:ext cx="4128179" cy="1937857"/>
            </a:xfrm>
            <a:custGeom>
              <a:avLst/>
              <a:gdLst>
                <a:gd name="connsiteX0" fmla="*/ 394282 w 4128179"/>
                <a:gd name="connsiteY0" fmla="*/ 444616 h 1937857"/>
                <a:gd name="connsiteX1" fmla="*/ 394282 w 4128179"/>
                <a:gd name="connsiteY1" fmla="*/ 444616 h 1937857"/>
                <a:gd name="connsiteX2" fmla="*/ 461394 w 4128179"/>
                <a:gd name="connsiteY2" fmla="*/ 411060 h 1937857"/>
                <a:gd name="connsiteX3" fmla="*/ 536895 w 4128179"/>
                <a:gd name="connsiteY3" fmla="*/ 327170 h 1937857"/>
                <a:gd name="connsiteX4" fmla="*/ 570451 w 4128179"/>
                <a:gd name="connsiteY4" fmla="*/ 302003 h 1937857"/>
                <a:gd name="connsiteX5" fmla="*/ 629174 w 4128179"/>
                <a:gd name="connsiteY5" fmla="*/ 243281 h 1937857"/>
                <a:gd name="connsiteX6" fmla="*/ 654341 w 4128179"/>
                <a:gd name="connsiteY6" fmla="*/ 234892 h 1937857"/>
                <a:gd name="connsiteX7" fmla="*/ 713064 w 4128179"/>
                <a:gd name="connsiteY7" fmla="*/ 201336 h 1937857"/>
                <a:gd name="connsiteX8" fmla="*/ 729842 w 4128179"/>
                <a:gd name="connsiteY8" fmla="*/ 176169 h 1937857"/>
                <a:gd name="connsiteX9" fmla="*/ 755009 w 4128179"/>
                <a:gd name="connsiteY9" fmla="*/ 167780 h 1937857"/>
                <a:gd name="connsiteX10" fmla="*/ 1166069 w 4128179"/>
                <a:gd name="connsiteY10" fmla="*/ 192947 h 1937857"/>
                <a:gd name="connsiteX11" fmla="*/ 1241570 w 4128179"/>
                <a:gd name="connsiteY11" fmla="*/ 209725 h 1937857"/>
                <a:gd name="connsiteX12" fmla="*/ 1308682 w 4128179"/>
                <a:gd name="connsiteY12" fmla="*/ 226503 h 1937857"/>
                <a:gd name="connsiteX13" fmla="*/ 1711354 w 4128179"/>
                <a:gd name="connsiteY13" fmla="*/ 209725 h 1937857"/>
                <a:gd name="connsiteX14" fmla="*/ 1770077 w 4128179"/>
                <a:gd name="connsiteY14" fmla="*/ 184558 h 1937857"/>
                <a:gd name="connsiteX15" fmla="*/ 1820411 w 4128179"/>
                <a:gd name="connsiteY15" fmla="*/ 176169 h 1937857"/>
                <a:gd name="connsiteX16" fmla="*/ 1845578 w 4128179"/>
                <a:gd name="connsiteY16" fmla="*/ 151002 h 1937857"/>
                <a:gd name="connsiteX17" fmla="*/ 2055302 w 4128179"/>
                <a:gd name="connsiteY17" fmla="*/ 92279 h 1937857"/>
                <a:gd name="connsiteX18" fmla="*/ 2172748 w 4128179"/>
                <a:gd name="connsiteY18" fmla="*/ 50334 h 1937857"/>
                <a:gd name="connsiteX19" fmla="*/ 2206304 w 4128179"/>
                <a:gd name="connsiteY19" fmla="*/ 33556 h 1937857"/>
                <a:gd name="connsiteX20" fmla="*/ 2231471 w 4128179"/>
                <a:gd name="connsiteY20" fmla="*/ 16778 h 1937857"/>
                <a:gd name="connsiteX21" fmla="*/ 2793534 w 4128179"/>
                <a:gd name="connsiteY21" fmla="*/ 0 h 1937857"/>
                <a:gd name="connsiteX22" fmla="*/ 3036814 w 4128179"/>
                <a:gd name="connsiteY22" fmla="*/ 8389 h 1937857"/>
                <a:gd name="connsiteX23" fmla="*/ 3070370 w 4128179"/>
                <a:gd name="connsiteY23" fmla="*/ 16778 h 1937857"/>
                <a:gd name="connsiteX24" fmla="*/ 3154260 w 4128179"/>
                <a:gd name="connsiteY24" fmla="*/ 33556 h 1937857"/>
                <a:gd name="connsiteX25" fmla="*/ 3229761 w 4128179"/>
                <a:gd name="connsiteY25" fmla="*/ 41945 h 1937857"/>
                <a:gd name="connsiteX26" fmla="*/ 3254928 w 4128179"/>
                <a:gd name="connsiteY26" fmla="*/ 67112 h 1937857"/>
                <a:gd name="connsiteX27" fmla="*/ 3892491 w 4128179"/>
                <a:gd name="connsiteY27" fmla="*/ 109057 h 1937857"/>
                <a:gd name="connsiteX28" fmla="*/ 3942825 w 4128179"/>
                <a:gd name="connsiteY28" fmla="*/ 201336 h 1937857"/>
                <a:gd name="connsiteX29" fmla="*/ 3967992 w 4128179"/>
                <a:gd name="connsiteY29" fmla="*/ 260058 h 1937857"/>
                <a:gd name="connsiteX30" fmla="*/ 3976381 w 4128179"/>
                <a:gd name="connsiteY30" fmla="*/ 293614 h 1937857"/>
                <a:gd name="connsiteX31" fmla="*/ 4077049 w 4128179"/>
                <a:gd name="connsiteY31" fmla="*/ 486561 h 1937857"/>
                <a:gd name="connsiteX32" fmla="*/ 4085438 w 4128179"/>
                <a:gd name="connsiteY32" fmla="*/ 520117 h 1937857"/>
                <a:gd name="connsiteX33" fmla="*/ 4093827 w 4128179"/>
                <a:gd name="connsiteY33" fmla="*/ 570451 h 1937857"/>
                <a:gd name="connsiteX34" fmla="*/ 4110605 w 4128179"/>
                <a:gd name="connsiteY34" fmla="*/ 604007 h 1937857"/>
                <a:gd name="connsiteX35" fmla="*/ 4127383 w 4128179"/>
                <a:gd name="connsiteY35" fmla="*/ 729842 h 1937857"/>
                <a:gd name="connsiteX36" fmla="*/ 4118994 w 4128179"/>
                <a:gd name="connsiteY36" fmla="*/ 947956 h 1937857"/>
                <a:gd name="connsiteX37" fmla="*/ 4093827 w 4128179"/>
                <a:gd name="connsiteY37" fmla="*/ 981512 h 1937857"/>
                <a:gd name="connsiteX38" fmla="*/ 4077049 w 4128179"/>
                <a:gd name="connsiteY38" fmla="*/ 1006679 h 1937857"/>
                <a:gd name="connsiteX39" fmla="*/ 4035104 w 4128179"/>
                <a:gd name="connsiteY39" fmla="*/ 1031846 h 1937857"/>
                <a:gd name="connsiteX40" fmla="*/ 3875713 w 4128179"/>
                <a:gd name="connsiteY40" fmla="*/ 1098958 h 1937857"/>
                <a:gd name="connsiteX41" fmla="*/ 3833768 w 4128179"/>
                <a:gd name="connsiteY41" fmla="*/ 1140903 h 1937857"/>
                <a:gd name="connsiteX42" fmla="*/ 3791824 w 4128179"/>
                <a:gd name="connsiteY42" fmla="*/ 1149292 h 1937857"/>
                <a:gd name="connsiteX43" fmla="*/ 3741490 w 4128179"/>
                <a:gd name="connsiteY43" fmla="*/ 1174458 h 1937857"/>
                <a:gd name="connsiteX44" fmla="*/ 3724712 w 4128179"/>
                <a:gd name="connsiteY44" fmla="*/ 1224792 h 1937857"/>
                <a:gd name="connsiteX45" fmla="*/ 3707934 w 4128179"/>
                <a:gd name="connsiteY45" fmla="*/ 1249959 h 1937857"/>
                <a:gd name="connsiteX46" fmla="*/ 3682767 w 4128179"/>
                <a:gd name="connsiteY46" fmla="*/ 1300293 h 1937857"/>
                <a:gd name="connsiteX47" fmla="*/ 3649211 w 4128179"/>
                <a:gd name="connsiteY47" fmla="*/ 1392572 h 1937857"/>
                <a:gd name="connsiteX48" fmla="*/ 3624044 w 4128179"/>
                <a:gd name="connsiteY48" fmla="*/ 1426128 h 1937857"/>
                <a:gd name="connsiteX49" fmla="*/ 3607266 w 4128179"/>
                <a:gd name="connsiteY49" fmla="*/ 1484851 h 1937857"/>
                <a:gd name="connsiteX50" fmla="*/ 3565321 w 4128179"/>
                <a:gd name="connsiteY50" fmla="*/ 1551963 h 1937857"/>
                <a:gd name="connsiteX51" fmla="*/ 3556932 w 4128179"/>
                <a:gd name="connsiteY51" fmla="*/ 1593908 h 1937857"/>
                <a:gd name="connsiteX52" fmla="*/ 3498209 w 4128179"/>
                <a:gd name="connsiteY52" fmla="*/ 1677798 h 1937857"/>
                <a:gd name="connsiteX53" fmla="*/ 3464653 w 4128179"/>
                <a:gd name="connsiteY53" fmla="*/ 1702965 h 1937857"/>
                <a:gd name="connsiteX54" fmla="*/ 3414319 w 4128179"/>
                <a:gd name="connsiteY54" fmla="*/ 1744910 h 1937857"/>
                <a:gd name="connsiteX55" fmla="*/ 3380763 w 4128179"/>
                <a:gd name="connsiteY55" fmla="*/ 1770077 h 1937857"/>
                <a:gd name="connsiteX56" fmla="*/ 3330429 w 4128179"/>
                <a:gd name="connsiteY56" fmla="*/ 1786855 h 1937857"/>
                <a:gd name="connsiteX57" fmla="*/ 3238150 w 4128179"/>
                <a:gd name="connsiteY57" fmla="*/ 1828800 h 1937857"/>
                <a:gd name="connsiteX58" fmla="*/ 3212983 w 4128179"/>
                <a:gd name="connsiteY58" fmla="*/ 1837189 h 1937857"/>
                <a:gd name="connsiteX59" fmla="*/ 3179427 w 4128179"/>
                <a:gd name="connsiteY59" fmla="*/ 1853967 h 1937857"/>
                <a:gd name="connsiteX60" fmla="*/ 3112315 w 4128179"/>
                <a:gd name="connsiteY60" fmla="*/ 1870745 h 1937857"/>
                <a:gd name="connsiteX61" fmla="*/ 2927757 w 4128179"/>
                <a:gd name="connsiteY61" fmla="*/ 1912690 h 1937857"/>
                <a:gd name="connsiteX62" fmla="*/ 2751589 w 4128179"/>
                <a:gd name="connsiteY62" fmla="*/ 1921079 h 1937857"/>
                <a:gd name="connsiteX63" fmla="*/ 2323750 w 4128179"/>
                <a:gd name="connsiteY63" fmla="*/ 1937857 h 1937857"/>
                <a:gd name="connsiteX64" fmla="*/ 1887523 w 4128179"/>
                <a:gd name="connsiteY64" fmla="*/ 1895912 h 1937857"/>
                <a:gd name="connsiteX65" fmla="*/ 1828800 w 4128179"/>
                <a:gd name="connsiteY65" fmla="*/ 1870745 h 1937857"/>
                <a:gd name="connsiteX66" fmla="*/ 1761688 w 4128179"/>
                <a:gd name="connsiteY66" fmla="*/ 1853967 h 1937857"/>
                <a:gd name="connsiteX67" fmla="*/ 1434517 w 4128179"/>
                <a:gd name="connsiteY67" fmla="*/ 1711354 h 1937857"/>
                <a:gd name="connsiteX68" fmla="*/ 1174458 w 4128179"/>
                <a:gd name="connsiteY68" fmla="*/ 1627464 h 1937857"/>
                <a:gd name="connsiteX69" fmla="*/ 1124124 w 4128179"/>
                <a:gd name="connsiteY69" fmla="*/ 1610686 h 1937857"/>
                <a:gd name="connsiteX70" fmla="*/ 1023457 w 4128179"/>
                <a:gd name="connsiteY70" fmla="*/ 1568741 h 1937857"/>
                <a:gd name="connsiteX71" fmla="*/ 973123 w 4128179"/>
                <a:gd name="connsiteY71" fmla="*/ 1535185 h 1937857"/>
                <a:gd name="connsiteX72" fmla="*/ 822121 w 4128179"/>
                <a:gd name="connsiteY72" fmla="*/ 1510018 h 1937857"/>
                <a:gd name="connsiteX73" fmla="*/ 578840 w 4128179"/>
                <a:gd name="connsiteY73" fmla="*/ 1484851 h 1937857"/>
                <a:gd name="connsiteX74" fmla="*/ 251669 w 4128179"/>
                <a:gd name="connsiteY74" fmla="*/ 1434517 h 1937857"/>
                <a:gd name="connsiteX75" fmla="*/ 201335 w 4128179"/>
                <a:gd name="connsiteY75" fmla="*/ 1417739 h 1937857"/>
                <a:gd name="connsiteX76" fmla="*/ 75501 w 4128179"/>
                <a:gd name="connsiteY76" fmla="*/ 1375794 h 1937857"/>
                <a:gd name="connsiteX77" fmla="*/ 41945 w 4128179"/>
                <a:gd name="connsiteY77" fmla="*/ 1300293 h 1937857"/>
                <a:gd name="connsiteX78" fmla="*/ 25167 w 4128179"/>
                <a:gd name="connsiteY78" fmla="*/ 1275126 h 1937857"/>
                <a:gd name="connsiteX79" fmla="*/ 16778 w 4128179"/>
                <a:gd name="connsiteY79" fmla="*/ 1249959 h 1937857"/>
                <a:gd name="connsiteX80" fmla="*/ 0 w 4128179"/>
                <a:gd name="connsiteY80" fmla="*/ 1174458 h 1937857"/>
                <a:gd name="connsiteX81" fmla="*/ 16778 w 4128179"/>
                <a:gd name="connsiteY81" fmla="*/ 956345 h 1937857"/>
                <a:gd name="connsiteX82" fmla="*/ 75501 w 4128179"/>
                <a:gd name="connsiteY82" fmla="*/ 880844 h 1937857"/>
                <a:gd name="connsiteX83" fmla="*/ 109057 w 4128179"/>
                <a:gd name="connsiteY83" fmla="*/ 822121 h 1937857"/>
                <a:gd name="connsiteX84" fmla="*/ 134224 w 4128179"/>
                <a:gd name="connsiteY84" fmla="*/ 796954 h 1937857"/>
                <a:gd name="connsiteX85" fmla="*/ 159390 w 4128179"/>
                <a:gd name="connsiteY85" fmla="*/ 763398 h 1937857"/>
                <a:gd name="connsiteX86" fmla="*/ 167779 w 4128179"/>
                <a:gd name="connsiteY86" fmla="*/ 704675 h 1937857"/>
                <a:gd name="connsiteX87" fmla="*/ 184557 w 4128179"/>
                <a:gd name="connsiteY87" fmla="*/ 679508 h 1937857"/>
                <a:gd name="connsiteX88" fmla="*/ 209724 w 4128179"/>
                <a:gd name="connsiteY88" fmla="*/ 629174 h 1937857"/>
                <a:gd name="connsiteX89" fmla="*/ 234891 w 4128179"/>
                <a:gd name="connsiteY89" fmla="*/ 612396 h 1937857"/>
                <a:gd name="connsiteX90" fmla="*/ 251669 w 4128179"/>
                <a:gd name="connsiteY90" fmla="*/ 587229 h 1937857"/>
                <a:gd name="connsiteX91" fmla="*/ 276836 w 4128179"/>
                <a:gd name="connsiteY91" fmla="*/ 570451 h 1937857"/>
                <a:gd name="connsiteX92" fmla="*/ 302003 w 4128179"/>
                <a:gd name="connsiteY92" fmla="*/ 545284 h 1937857"/>
                <a:gd name="connsiteX93" fmla="*/ 335559 w 4128179"/>
                <a:gd name="connsiteY93" fmla="*/ 503339 h 1937857"/>
                <a:gd name="connsiteX94" fmla="*/ 369115 w 4128179"/>
                <a:gd name="connsiteY94" fmla="*/ 453005 h 1937857"/>
                <a:gd name="connsiteX95" fmla="*/ 394282 w 4128179"/>
                <a:gd name="connsiteY95" fmla="*/ 444616 h 1937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128179" h="1937857">
                  <a:moveTo>
                    <a:pt x="394282" y="444616"/>
                  </a:moveTo>
                  <a:lnTo>
                    <a:pt x="394282" y="444616"/>
                  </a:lnTo>
                  <a:cubicBezTo>
                    <a:pt x="416653" y="433431"/>
                    <a:pt x="441225" y="425851"/>
                    <a:pt x="461394" y="411060"/>
                  </a:cubicBezTo>
                  <a:cubicBezTo>
                    <a:pt x="626818" y="289749"/>
                    <a:pt x="468496" y="395569"/>
                    <a:pt x="536895" y="327170"/>
                  </a:cubicBezTo>
                  <a:cubicBezTo>
                    <a:pt x="546782" y="317283"/>
                    <a:pt x="560105" y="311408"/>
                    <a:pt x="570451" y="302003"/>
                  </a:cubicBezTo>
                  <a:cubicBezTo>
                    <a:pt x="590934" y="283382"/>
                    <a:pt x="607558" y="260574"/>
                    <a:pt x="629174" y="243281"/>
                  </a:cubicBezTo>
                  <a:cubicBezTo>
                    <a:pt x="636079" y="237757"/>
                    <a:pt x="646432" y="238847"/>
                    <a:pt x="654341" y="234892"/>
                  </a:cubicBezTo>
                  <a:cubicBezTo>
                    <a:pt x="674506" y="224810"/>
                    <a:pt x="693490" y="212521"/>
                    <a:pt x="713064" y="201336"/>
                  </a:cubicBezTo>
                  <a:cubicBezTo>
                    <a:pt x="718657" y="192947"/>
                    <a:pt x="721969" y="182467"/>
                    <a:pt x="729842" y="176169"/>
                  </a:cubicBezTo>
                  <a:cubicBezTo>
                    <a:pt x="736747" y="170645"/>
                    <a:pt x="746173" y="167440"/>
                    <a:pt x="755009" y="167780"/>
                  </a:cubicBezTo>
                  <a:cubicBezTo>
                    <a:pt x="892184" y="173056"/>
                    <a:pt x="1029049" y="184558"/>
                    <a:pt x="1166069" y="192947"/>
                  </a:cubicBezTo>
                  <a:lnTo>
                    <a:pt x="1241570" y="209725"/>
                  </a:lnTo>
                  <a:cubicBezTo>
                    <a:pt x="1264016" y="215006"/>
                    <a:pt x="1285623" y="226503"/>
                    <a:pt x="1308682" y="226503"/>
                  </a:cubicBezTo>
                  <a:cubicBezTo>
                    <a:pt x="1443022" y="226503"/>
                    <a:pt x="1577130" y="215318"/>
                    <a:pt x="1711354" y="209725"/>
                  </a:cubicBezTo>
                  <a:cubicBezTo>
                    <a:pt x="1730928" y="201336"/>
                    <a:pt x="1749723" y="190821"/>
                    <a:pt x="1770077" y="184558"/>
                  </a:cubicBezTo>
                  <a:cubicBezTo>
                    <a:pt x="1786334" y="179556"/>
                    <a:pt x="1804868" y="183077"/>
                    <a:pt x="1820411" y="176169"/>
                  </a:cubicBezTo>
                  <a:cubicBezTo>
                    <a:pt x="1831252" y="171351"/>
                    <a:pt x="1834759" y="155871"/>
                    <a:pt x="1845578" y="151002"/>
                  </a:cubicBezTo>
                  <a:cubicBezTo>
                    <a:pt x="1960511" y="99282"/>
                    <a:pt x="1960054" y="104185"/>
                    <a:pt x="2055302" y="92279"/>
                  </a:cubicBezTo>
                  <a:cubicBezTo>
                    <a:pt x="2303649" y="-18097"/>
                    <a:pt x="2021056" y="100898"/>
                    <a:pt x="2172748" y="50334"/>
                  </a:cubicBezTo>
                  <a:cubicBezTo>
                    <a:pt x="2184612" y="46379"/>
                    <a:pt x="2195446" y="39761"/>
                    <a:pt x="2206304" y="33556"/>
                  </a:cubicBezTo>
                  <a:cubicBezTo>
                    <a:pt x="2215058" y="28554"/>
                    <a:pt x="2221405" y="17353"/>
                    <a:pt x="2231471" y="16778"/>
                  </a:cubicBezTo>
                  <a:cubicBezTo>
                    <a:pt x="2418604" y="6085"/>
                    <a:pt x="2606180" y="5593"/>
                    <a:pt x="2793534" y="0"/>
                  </a:cubicBezTo>
                  <a:cubicBezTo>
                    <a:pt x="2874627" y="2796"/>
                    <a:pt x="2955821" y="3480"/>
                    <a:pt x="3036814" y="8389"/>
                  </a:cubicBezTo>
                  <a:cubicBezTo>
                    <a:pt x="3048322" y="9086"/>
                    <a:pt x="3059096" y="14362"/>
                    <a:pt x="3070370" y="16778"/>
                  </a:cubicBezTo>
                  <a:cubicBezTo>
                    <a:pt x="3098254" y="22753"/>
                    <a:pt x="3126092" y="29108"/>
                    <a:pt x="3154260" y="33556"/>
                  </a:cubicBezTo>
                  <a:cubicBezTo>
                    <a:pt x="3179272" y="37505"/>
                    <a:pt x="3204594" y="39149"/>
                    <a:pt x="3229761" y="41945"/>
                  </a:cubicBezTo>
                  <a:cubicBezTo>
                    <a:pt x="3238150" y="50334"/>
                    <a:pt x="3244919" y="60743"/>
                    <a:pt x="3254928" y="67112"/>
                  </a:cubicBezTo>
                  <a:cubicBezTo>
                    <a:pt x="3440102" y="184950"/>
                    <a:pt x="3692656" y="106118"/>
                    <a:pt x="3892491" y="109057"/>
                  </a:cubicBezTo>
                  <a:cubicBezTo>
                    <a:pt x="3934144" y="213190"/>
                    <a:pt x="3877635" y="80270"/>
                    <a:pt x="3942825" y="201336"/>
                  </a:cubicBezTo>
                  <a:cubicBezTo>
                    <a:pt x="3952921" y="220086"/>
                    <a:pt x="3960714" y="240044"/>
                    <a:pt x="3967992" y="260058"/>
                  </a:cubicBezTo>
                  <a:cubicBezTo>
                    <a:pt x="3971932" y="270893"/>
                    <a:pt x="3971549" y="283146"/>
                    <a:pt x="3976381" y="293614"/>
                  </a:cubicBezTo>
                  <a:cubicBezTo>
                    <a:pt x="4000847" y="346623"/>
                    <a:pt x="4064341" y="435729"/>
                    <a:pt x="4077049" y="486561"/>
                  </a:cubicBezTo>
                  <a:cubicBezTo>
                    <a:pt x="4079845" y="497746"/>
                    <a:pt x="4083177" y="508811"/>
                    <a:pt x="4085438" y="520117"/>
                  </a:cubicBezTo>
                  <a:cubicBezTo>
                    <a:pt x="4088774" y="536796"/>
                    <a:pt x="4088939" y="554159"/>
                    <a:pt x="4093827" y="570451"/>
                  </a:cubicBezTo>
                  <a:cubicBezTo>
                    <a:pt x="4097420" y="582429"/>
                    <a:pt x="4105012" y="592822"/>
                    <a:pt x="4110605" y="604007"/>
                  </a:cubicBezTo>
                  <a:cubicBezTo>
                    <a:pt x="4116198" y="645952"/>
                    <a:pt x="4126351" y="687538"/>
                    <a:pt x="4127383" y="729842"/>
                  </a:cubicBezTo>
                  <a:cubicBezTo>
                    <a:pt x="4129157" y="802579"/>
                    <a:pt x="4128610" y="875836"/>
                    <a:pt x="4118994" y="947956"/>
                  </a:cubicBezTo>
                  <a:cubicBezTo>
                    <a:pt x="4117146" y="961815"/>
                    <a:pt x="4101954" y="970135"/>
                    <a:pt x="4093827" y="981512"/>
                  </a:cubicBezTo>
                  <a:cubicBezTo>
                    <a:pt x="4087967" y="989716"/>
                    <a:pt x="4084704" y="1000118"/>
                    <a:pt x="4077049" y="1006679"/>
                  </a:cubicBezTo>
                  <a:cubicBezTo>
                    <a:pt x="4064669" y="1017290"/>
                    <a:pt x="4049927" y="1025052"/>
                    <a:pt x="4035104" y="1031846"/>
                  </a:cubicBezTo>
                  <a:cubicBezTo>
                    <a:pt x="3982698" y="1055865"/>
                    <a:pt x="3928843" y="1076587"/>
                    <a:pt x="3875713" y="1098958"/>
                  </a:cubicBezTo>
                  <a:cubicBezTo>
                    <a:pt x="3861731" y="1112940"/>
                    <a:pt x="3850723" y="1130730"/>
                    <a:pt x="3833768" y="1140903"/>
                  </a:cubicBezTo>
                  <a:cubicBezTo>
                    <a:pt x="3821542" y="1148239"/>
                    <a:pt x="3805224" y="1144419"/>
                    <a:pt x="3791824" y="1149292"/>
                  </a:cubicBezTo>
                  <a:cubicBezTo>
                    <a:pt x="3774195" y="1155702"/>
                    <a:pt x="3758268" y="1166069"/>
                    <a:pt x="3741490" y="1174458"/>
                  </a:cubicBezTo>
                  <a:cubicBezTo>
                    <a:pt x="3735897" y="1191236"/>
                    <a:pt x="3731895" y="1208631"/>
                    <a:pt x="3724712" y="1224792"/>
                  </a:cubicBezTo>
                  <a:cubicBezTo>
                    <a:pt x="3720617" y="1234005"/>
                    <a:pt x="3712830" y="1241145"/>
                    <a:pt x="3707934" y="1249959"/>
                  </a:cubicBezTo>
                  <a:cubicBezTo>
                    <a:pt x="3698824" y="1266357"/>
                    <a:pt x="3689982" y="1282978"/>
                    <a:pt x="3682767" y="1300293"/>
                  </a:cubicBezTo>
                  <a:cubicBezTo>
                    <a:pt x="3671676" y="1326912"/>
                    <a:pt x="3663661" y="1366563"/>
                    <a:pt x="3649211" y="1392572"/>
                  </a:cubicBezTo>
                  <a:cubicBezTo>
                    <a:pt x="3642421" y="1404794"/>
                    <a:pt x="3632433" y="1414943"/>
                    <a:pt x="3624044" y="1426128"/>
                  </a:cubicBezTo>
                  <a:cubicBezTo>
                    <a:pt x="3618451" y="1445702"/>
                    <a:pt x="3614223" y="1465719"/>
                    <a:pt x="3607266" y="1484851"/>
                  </a:cubicBezTo>
                  <a:cubicBezTo>
                    <a:pt x="3596428" y="1514656"/>
                    <a:pt x="3584359" y="1526578"/>
                    <a:pt x="3565321" y="1551963"/>
                  </a:cubicBezTo>
                  <a:cubicBezTo>
                    <a:pt x="3562525" y="1565945"/>
                    <a:pt x="3562227" y="1580669"/>
                    <a:pt x="3556932" y="1593908"/>
                  </a:cubicBezTo>
                  <a:cubicBezTo>
                    <a:pt x="3548291" y="1615510"/>
                    <a:pt x="3513687" y="1662320"/>
                    <a:pt x="3498209" y="1677798"/>
                  </a:cubicBezTo>
                  <a:cubicBezTo>
                    <a:pt x="3488322" y="1687685"/>
                    <a:pt x="3475269" y="1693866"/>
                    <a:pt x="3464653" y="1702965"/>
                  </a:cubicBezTo>
                  <a:cubicBezTo>
                    <a:pt x="3386317" y="1770110"/>
                    <a:pt x="3488483" y="1691935"/>
                    <a:pt x="3414319" y="1744910"/>
                  </a:cubicBezTo>
                  <a:cubicBezTo>
                    <a:pt x="3402942" y="1753037"/>
                    <a:pt x="3393269" y="1763824"/>
                    <a:pt x="3380763" y="1770077"/>
                  </a:cubicBezTo>
                  <a:cubicBezTo>
                    <a:pt x="3364945" y="1777986"/>
                    <a:pt x="3346529" y="1779537"/>
                    <a:pt x="3330429" y="1786855"/>
                  </a:cubicBezTo>
                  <a:cubicBezTo>
                    <a:pt x="3299669" y="1800837"/>
                    <a:pt x="3269206" y="1815490"/>
                    <a:pt x="3238150" y="1828800"/>
                  </a:cubicBezTo>
                  <a:cubicBezTo>
                    <a:pt x="3230022" y="1832283"/>
                    <a:pt x="3221111" y="1833706"/>
                    <a:pt x="3212983" y="1837189"/>
                  </a:cubicBezTo>
                  <a:cubicBezTo>
                    <a:pt x="3201489" y="1842115"/>
                    <a:pt x="3191291" y="1850012"/>
                    <a:pt x="3179427" y="1853967"/>
                  </a:cubicBezTo>
                  <a:cubicBezTo>
                    <a:pt x="3157551" y="1861259"/>
                    <a:pt x="3134437" y="1864238"/>
                    <a:pt x="3112315" y="1870745"/>
                  </a:cubicBezTo>
                  <a:cubicBezTo>
                    <a:pt x="3011988" y="1900253"/>
                    <a:pt x="3049077" y="1901985"/>
                    <a:pt x="2927757" y="1912690"/>
                  </a:cubicBezTo>
                  <a:cubicBezTo>
                    <a:pt x="2869195" y="1917857"/>
                    <a:pt x="2810327" y="1918632"/>
                    <a:pt x="2751589" y="1921079"/>
                  </a:cubicBezTo>
                  <a:lnTo>
                    <a:pt x="2323750" y="1937857"/>
                  </a:lnTo>
                  <a:cubicBezTo>
                    <a:pt x="2178341" y="1923875"/>
                    <a:pt x="2032278" y="1915540"/>
                    <a:pt x="1887523" y="1895912"/>
                  </a:cubicBezTo>
                  <a:cubicBezTo>
                    <a:pt x="1866420" y="1893051"/>
                    <a:pt x="1849003" y="1877479"/>
                    <a:pt x="1828800" y="1870745"/>
                  </a:cubicBezTo>
                  <a:cubicBezTo>
                    <a:pt x="1806924" y="1863453"/>
                    <a:pt x="1783066" y="1862609"/>
                    <a:pt x="1761688" y="1853967"/>
                  </a:cubicBezTo>
                  <a:cubicBezTo>
                    <a:pt x="1651392" y="1809379"/>
                    <a:pt x="1547739" y="1747877"/>
                    <a:pt x="1434517" y="1711354"/>
                  </a:cubicBezTo>
                  <a:lnTo>
                    <a:pt x="1174458" y="1627464"/>
                  </a:lnTo>
                  <a:cubicBezTo>
                    <a:pt x="1157635" y="1622008"/>
                    <a:pt x="1140449" y="1617488"/>
                    <a:pt x="1124124" y="1610686"/>
                  </a:cubicBezTo>
                  <a:cubicBezTo>
                    <a:pt x="1090568" y="1596704"/>
                    <a:pt x="1055971" y="1584998"/>
                    <a:pt x="1023457" y="1568741"/>
                  </a:cubicBezTo>
                  <a:cubicBezTo>
                    <a:pt x="1005421" y="1559723"/>
                    <a:pt x="993013" y="1538500"/>
                    <a:pt x="973123" y="1535185"/>
                  </a:cubicBezTo>
                  <a:lnTo>
                    <a:pt x="822121" y="1510018"/>
                  </a:lnTo>
                  <a:cubicBezTo>
                    <a:pt x="758317" y="1500202"/>
                    <a:pt x="615644" y="1488356"/>
                    <a:pt x="578840" y="1484851"/>
                  </a:cubicBezTo>
                  <a:cubicBezTo>
                    <a:pt x="370053" y="1438454"/>
                    <a:pt x="695229" y="1508444"/>
                    <a:pt x="251669" y="1434517"/>
                  </a:cubicBezTo>
                  <a:cubicBezTo>
                    <a:pt x="234224" y="1431610"/>
                    <a:pt x="218275" y="1422821"/>
                    <a:pt x="201335" y="1417739"/>
                  </a:cubicBezTo>
                  <a:cubicBezTo>
                    <a:pt x="84716" y="1382753"/>
                    <a:pt x="324274" y="1466258"/>
                    <a:pt x="75501" y="1375794"/>
                  </a:cubicBezTo>
                  <a:cubicBezTo>
                    <a:pt x="37530" y="1318838"/>
                    <a:pt x="81878" y="1390141"/>
                    <a:pt x="41945" y="1300293"/>
                  </a:cubicBezTo>
                  <a:cubicBezTo>
                    <a:pt x="37850" y="1291080"/>
                    <a:pt x="29676" y="1284144"/>
                    <a:pt x="25167" y="1275126"/>
                  </a:cubicBezTo>
                  <a:cubicBezTo>
                    <a:pt x="21212" y="1267217"/>
                    <a:pt x="18923" y="1258538"/>
                    <a:pt x="16778" y="1249959"/>
                  </a:cubicBezTo>
                  <a:cubicBezTo>
                    <a:pt x="10525" y="1224948"/>
                    <a:pt x="5593" y="1199625"/>
                    <a:pt x="0" y="1174458"/>
                  </a:cubicBezTo>
                  <a:cubicBezTo>
                    <a:pt x="5593" y="1101754"/>
                    <a:pt x="7141" y="1028624"/>
                    <a:pt x="16778" y="956345"/>
                  </a:cubicBezTo>
                  <a:cubicBezTo>
                    <a:pt x="21284" y="922549"/>
                    <a:pt x="58098" y="904047"/>
                    <a:pt x="75501" y="880844"/>
                  </a:cubicBezTo>
                  <a:cubicBezTo>
                    <a:pt x="89028" y="862808"/>
                    <a:pt x="96128" y="840590"/>
                    <a:pt x="109057" y="822121"/>
                  </a:cubicBezTo>
                  <a:cubicBezTo>
                    <a:pt x="115860" y="812402"/>
                    <a:pt x="126503" y="805962"/>
                    <a:pt x="134224" y="796954"/>
                  </a:cubicBezTo>
                  <a:cubicBezTo>
                    <a:pt x="143323" y="786338"/>
                    <a:pt x="151001" y="774583"/>
                    <a:pt x="159390" y="763398"/>
                  </a:cubicBezTo>
                  <a:cubicBezTo>
                    <a:pt x="162186" y="743824"/>
                    <a:pt x="162097" y="723614"/>
                    <a:pt x="167779" y="704675"/>
                  </a:cubicBezTo>
                  <a:cubicBezTo>
                    <a:pt x="170676" y="695018"/>
                    <a:pt x="180048" y="688526"/>
                    <a:pt x="184557" y="679508"/>
                  </a:cubicBezTo>
                  <a:cubicBezTo>
                    <a:pt x="198203" y="652216"/>
                    <a:pt x="185682" y="653216"/>
                    <a:pt x="209724" y="629174"/>
                  </a:cubicBezTo>
                  <a:cubicBezTo>
                    <a:pt x="216853" y="622045"/>
                    <a:pt x="226502" y="617989"/>
                    <a:pt x="234891" y="612396"/>
                  </a:cubicBezTo>
                  <a:cubicBezTo>
                    <a:pt x="240484" y="604007"/>
                    <a:pt x="244540" y="594358"/>
                    <a:pt x="251669" y="587229"/>
                  </a:cubicBezTo>
                  <a:cubicBezTo>
                    <a:pt x="258798" y="580100"/>
                    <a:pt x="269091" y="576906"/>
                    <a:pt x="276836" y="570451"/>
                  </a:cubicBezTo>
                  <a:cubicBezTo>
                    <a:pt x="285950" y="562856"/>
                    <a:pt x="293614" y="553673"/>
                    <a:pt x="302003" y="545284"/>
                  </a:cubicBezTo>
                  <a:cubicBezTo>
                    <a:pt x="320895" y="488609"/>
                    <a:pt x="294695" y="550041"/>
                    <a:pt x="335559" y="503339"/>
                  </a:cubicBezTo>
                  <a:cubicBezTo>
                    <a:pt x="348838" y="488164"/>
                    <a:pt x="354856" y="467264"/>
                    <a:pt x="369115" y="453005"/>
                  </a:cubicBezTo>
                  <a:lnTo>
                    <a:pt x="394282" y="444616"/>
                  </a:lnTo>
                  <a:close/>
                </a:path>
              </a:pathLst>
            </a:custGeom>
            <a:solidFill>
              <a:srgbClr val="92D050">
                <a:alpha val="47000"/>
              </a:srgb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918171" y="4989462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108759" y="5167337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25767" y="5327577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286500" y="5591127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588291" y="4997865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740691" y="5150265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893091" y="5302665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045491" y="5455065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499770" y="5328065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652170" y="5480465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804570" y="5632865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007916" y="5682274"/>
              <a:ext cx="171450" cy="152400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3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24583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EFC07B-99E0-43F5-8CD2-4C0A55CFAECE}" type="slidenum">
              <a:rPr lang="en-US" altLang="en-US" smtClean="0">
                <a:latin typeface="Verdana" panose="020B0604030504040204" pitchFamily="34" charset="0"/>
              </a:rPr>
              <a:pPr/>
              <a:t>40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4585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dirty="0">
                <a:latin typeface="Arial" panose="020B0604020202020204" pitchFamily="34" charset="0"/>
              </a:rPr>
              <a:t>4</a:t>
            </a:r>
            <a:r>
              <a:rPr lang="en-US" altLang="en-US" sz="2400" b="1" dirty="0" smtClean="0">
                <a:latin typeface="Arial" panose="020B0604020202020204" pitchFamily="34" charset="0"/>
              </a:rPr>
              <a:t>. Numerical descriptive measures: </a:t>
            </a:r>
            <a:r>
              <a:rPr lang="en-US" alt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altLang="en-US" sz="2400" b="1" u="dbl" dirty="0" smtClean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001512941"/>
              </p:ext>
            </p:extLst>
          </p:nvPr>
        </p:nvGraphicFramePr>
        <p:xfrm>
          <a:off x="687897" y="1468351"/>
          <a:ext cx="790892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4642359" y="1372351"/>
            <a:ext cx="3429000" cy="4572000"/>
          </a:xfrm>
          <a:prstGeom prst="roundRect">
            <a:avLst/>
          </a:prstGeom>
          <a:noFill/>
          <a:ln w="50800"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6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058150" cy="3962400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>
                <a:latin typeface="Arial" charset="0"/>
              </a:rPr>
              <a:t>D</a:t>
            </a:r>
            <a:r>
              <a:rPr lang="en-US" sz="2000" dirty="0" smtClean="0">
                <a:latin typeface="Arial" charset="0"/>
              </a:rPr>
              <a:t>escribing the distribution of quantitative data numerically:</a:t>
            </a:r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/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/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None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1. </a:t>
            </a:r>
            <a:r>
              <a:rPr lang="en-US" sz="20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Measures </a:t>
            </a: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of location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: 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0" indent="0" eaLnBrk="1" fontAlgn="auto" hangingPunct="1">
              <a:lnSpc>
                <a:spcPct val="80000"/>
              </a:lnSpc>
              <a:spcAft>
                <a:spcPts val="0"/>
              </a:spcAft>
              <a:buNone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       minimum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maximum, percentiles,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quartiles</a:t>
            </a:r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AutoNum type="arabicPeriod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sz="20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Measures of central tendency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:</a:t>
            </a:r>
            <a:endParaRPr lang="en-US" sz="2000" dirty="0" smtClean="0">
              <a:solidFill>
                <a:srgbClr val="3333CC"/>
              </a:solidFill>
              <a:latin typeface="Arial" pitchFamily="34" charset="0"/>
              <a:cs typeface="Arial" pitchFamily="34" charset="0"/>
            </a:endParaRPr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mean, median, mode</a:t>
            </a:r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3. </a:t>
            </a:r>
            <a:r>
              <a:rPr lang="en-US" sz="20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Measures of </a:t>
            </a: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sz="20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pread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(or measures of variability): </a:t>
            </a:r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range, variance, standard deviation, MAD, IQR</a:t>
            </a:r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4. </a:t>
            </a:r>
            <a:r>
              <a:rPr lang="en-US" sz="20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Measures of shape</a:t>
            </a:r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skewness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(we’ve already talked about it), kurtosis</a:t>
            </a:r>
          </a:p>
          <a:p>
            <a:pPr marL="533400" indent="-53340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5018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2CFFAC-5857-456B-AEDE-D365FB79AC5E}" type="slidenum">
              <a:rPr lang="en-US" altLang="en-US" smtClean="0">
                <a:latin typeface="Verdana" panose="020B0604030504040204" pitchFamily="34" charset="0"/>
              </a:rPr>
              <a:pPr/>
              <a:t>41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28800"/>
            <a:ext cx="8534400" cy="457200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 smtClean="0">
                <a:latin typeface="Arial" charset="0"/>
              </a:rPr>
              <a:t>What to look for when describing the distribution of quantitative data numerically? Generally, the same principle as when describing data graphically: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endParaRPr lang="en-US" sz="2000" dirty="0">
              <a:latin typeface="Arial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 smtClean="0">
                <a:latin typeface="Arial" charset="0"/>
              </a:rPr>
              <a:t>What are the most typical data?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 smtClean="0">
                <a:latin typeface="Arial" charset="0"/>
              </a:rPr>
              <a:t>Where is the center of the data?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 smtClean="0">
                <a:latin typeface="Arial" charset="0"/>
              </a:rPr>
              <a:t>Is the distribution symmetric? If not, is it right-skewed? Left-skewed?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 smtClean="0">
                <a:latin typeface="Arial" charset="0"/>
              </a:rPr>
              <a:t>How spread out are the values?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 smtClean="0">
                <a:latin typeface="Arial" charset="0"/>
              </a:rPr>
              <a:t>What are the extreme values? Are there outliers?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 smtClean="0">
                <a:latin typeface="Arial" charset="0"/>
              </a:rPr>
              <a:t>Are there any other interesting features of the data?</a:t>
            </a:r>
          </a:p>
          <a:p>
            <a:pPr marL="0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51205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227FCD8-97EE-41D9-9EB1-7C3DB574D5E6}" type="slidenum">
              <a:rPr lang="en-US" altLang="en-US" smtClean="0">
                <a:latin typeface="Verdana" panose="020B0604030504040204" pitchFamily="34" charset="0"/>
              </a:rPr>
              <a:pPr/>
              <a:t>42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6451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444D3CC-5123-4115-B9EF-F6D0B7F274D0}" type="slidenum">
              <a:rPr lang="en-US" altLang="en-US" smtClean="0">
                <a:latin typeface="Verdana" panose="020B0604030504040204" pitchFamily="34" charset="0"/>
              </a:rPr>
              <a:pPr/>
              <a:t>43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419100" y="1515110"/>
            <a:ext cx="83058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ts val="600"/>
              </a:spcAft>
            </a:pPr>
            <a:r>
              <a:rPr lang="en-US" altLang="en-US" sz="2000" b="1" dirty="0" smtClean="0">
                <a:latin typeface="Verdana" panose="020B0604030504040204" pitchFamily="34" charset="0"/>
              </a:rPr>
              <a:t>1. </a:t>
            </a:r>
            <a:r>
              <a:rPr lang="en-US" altLang="en-US" sz="2000" b="1" dirty="0" smtClean="0">
                <a:solidFill>
                  <a:srgbClr val="009900"/>
                </a:solidFill>
                <a:latin typeface="Verdana" panose="020B0604030504040204" pitchFamily="34" charset="0"/>
              </a:rPr>
              <a:t>Measures of location: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b="1" dirty="0" smtClean="0">
                <a:solidFill>
                  <a:srgbClr val="FF0000"/>
                </a:solidFill>
                <a:latin typeface="Verdana" panose="020B0604030504040204" pitchFamily="34" charset="0"/>
              </a:rPr>
              <a:t>Percentile</a:t>
            </a:r>
            <a:r>
              <a:rPr lang="en-US" altLang="en-US" dirty="0" smtClean="0">
                <a:latin typeface="Verdana" panose="020B0604030504040204" pitchFamily="34" charset="0"/>
              </a:rPr>
              <a:t>: </a:t>
            </a:r>
            <a:r>
              <a:rPr lang="en-US" altLang="en-US" sz="1600" dirty="0" smtClean="0">
                <a:latin typeface="Verdana" panose="020B0604030504040204" pitchFamily="34" charset="0"/>
              </a:rPr>
              <a:t>A </a:t>
            </a:r>
            <a:r>
              <a:rPr lang="en-US" altLang="en-US" sz="1600" b="1" i="1" dirty="0" err="1">
                <a:latin typeface="Verdana" panose="020B0604030504040204" pitchFamily="34" charset="0"/>
              </a:rPr>
              <a:t>p</a:t>
            </a:r>
            <a:r>
              <a:rPr lang="en-US" altLang="en-US" sz="1600" dirty="0" err="1">
                <a:latin typeface="Verdana" panose="020B0604030504040204" pitchFamily="34" charset="0"/>
              </a:rPr>
              <a:t>th</a:t>
            </a:r>
            <a:r>
              <a:rPr lang="en-US" altLang="en-US" sz="1600" dirty="0">
                <a:latin typeface="Verdana" panose="020B0604030504040204" pitchFamily="34" charset="0"/>
              </a:rPr>
              <a:t> percentile is a value such that at least </a:t>
            </a:r>
            <a:r>
              <a:rPr lang="en-US" altLang="en-US" sz="1600" b="1" i="1" dirty="0">
                <a:latin typeface="Verdana" panose="020B0604030504040204" pitchFamily="34" charset="0"/>
              </a:rPr>
              <a:t>p</a:t>
            </a:r>
            <a:r>
              <a:rPr lang="en-US" altLang="en-US" sz="1600" dirty="0">
                <a:latin typeface="Verdana" panose="020B0604030504040204" pitchFamily="34" charset="0"/>
              </a:rPr>
              <a:t>% of the observations are less than or equal to this value.</a:t>
            </a:r>
          </a:p>
        </p:txBody>
      </p:sp>
      <p:sp>
        <p:nvSpPr>
          <p:cNvPr id="64518" name="Line 7"/>
          <p:cNvSpPr>
            <a:spLocks noChangeShapeType="1"/>
          </p:cNvSpPr>
          <p:nvPr/>
        </p:nvSpPr>
        <p:spPr bwMode="auto">
          <a:xfrm>
            <a:off x="838200" y="5029200"/>
            <a:ext cx="754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19" name="Freeform 9"/>
          <p:cNvSpPr>
            <a:spLocks/>
          </p:cNvSpPr>
          <p:nvPr/>
        </p:nvSpPr>
        <p:spPr bwMode="auto">
          <a:xfrm>
            <a:off x="838200" y="2743200"/>
            <a:ext cx="7315200" cy="2133600"/>
          </a:xfrm>
          <a:custGeom>
            <a:avLst/>
            <a:gdLst>
              <a:gd name="T0" fmla="*/ 0 w 4608"/>
              <a:gd name="T1" fmla="*/ 2147483646 h 1344"/>
              <a:gd name="T2" fmla="*/ 2147483646 w 4608"/>
              <a:gd name="T3" fmla="*/ 2147483646 h 1344"/>
              <a:gd name="T4" fmla="*/ 2147483646 w 4608"/>
              <a:gd name="T5" fmla="*/ 2147483646 h 1344"/>
              <a:gd name="T6" fmla="*/ 2147483646 w 4608"/>
              <a:gd name="T7" fmla="*/ 2147483646 h 1344"/>
              <a:gd name="T8" fmla="*/ 2147483646 w 4608"/>
              <a:gd name="T9" fmla="*/ 2147483646 h 1344"/>
              <a:gd name="T10" fmla="*/ 2147483646 w 4608"/>
              <a:gd name="T11" fmla="*/ 2147483646 h 1344"/>
              <a:gd name="T12" fmla="*/ 2147483646 w 4608"/>
              <a:gd name="T13" fmla="*/ 2147483646 h 1344"/>
              <a:gd name="T14" fmla="*/ 2147483646 w 4608"/>
              <a:gd name="T15" fmla="*/ 2147483646 h 1344"/>
              <a:gd name="T16" fmla="*/ 2147483646 w 4608"/>
              <a:gd name="T17" fmla="*/ 2147483646 h 1344"/>
              <a:gd name="T18" fmla="*/ 2147483646 w 4608"/>
              <a:gd name="T19" fmla="*/ 2147483646 h 1344"/>
              <a:gd name="T20" fmla="*/ 2147483646 w 4608"/>
              <a:gd name="T21" fmla="*/ 2147483646 h 1344"/>
              <a:gd name="T22" fmla="*/ 2147483646 w 4608"/>
              <a:gd name="T23" fmla="*/ 2147483646 h 1344"/>
              <a:gd name="T24" fmla="*/ 2147483646 w 4608"/>
              <a:gd name="T25" fmla="*/ 0 h 1344"/>
              <a:gd name="T26" fmla="*/ 2147483646 w 4608"/>
              <a:gd name="T27" fmla="*/ 0 h 1344"/>
              <a:gd name="T28" fmla="*/ 2147483646 w 4608"/>
              <a:gd name="T29" fmla="*/ 2147483646 h 1344"/>
              <a:gd name="T30" fmla="*/ 2147483646 w 4608"/>
              <a:gd name="T31" fmla="*/ 2147483646 h 1344"/>
              <a:gd name="T32" fmla="*/ 2147483646 w 4608"/>
              <a:gd name="T33" fmla="*/ 2147483646 h 1344"/>
              <a:gd name="T34" fmla="*/ 2147483646 w 4608"/>
              <a:gd name="T35" fmla="*/ 2147483646 h 1344"/>
              <a:gd name="T36" fmla="*/ 2147483646 w 4608"/>
              <a:gd name="T37" fmla="*/ 2147483646 h 1344"/>
              <a:gd name="T38" fmla="*/ 2147483646 w 4608"/>
              <a:gd name="T39" fmla="*/ 2147483646 h 1344"/>
              <a:gd name="T40" fmla="*/ 2147483646 w 4608"/>
              <a:gd name="T41" fmla="*/ 2147483646 h 1344"/>
              <a:gd name="T42" fmla="*/ 2147483646 w 4608"/>
              <a:gd name="T43" fmla="*/ 2147483646 h 1344"/>
              <a:gd name="T44" fmla="*/ 2147483646 w 4608"/>
              <a:gd name="T45" fmla="*/ 2147483646 h 1344"/>
              <a:gd name="T46" fmla="*/ 2147483646 w 4608"/>
              <a:gd name="T47" fmla="*/ 2147483646 h 1344"/>
              <a:gd name="T48" fmla="*/ 2147483646 w 4608"/>
              <a:gd name="T49" fmla="*/ 2147483646 h 1344"/>
              <a:gd name="T50" fmla="*/ 2147483646 w 4608"/>
              <a:gd name="T51" fmla="*/ 2147483646 h 1344"/>
              <a:gd name="T52" fmla="*/ 2147483646 w 4608"/>
              <a:gd name="T53" fmla="*/ 2147483646 h 1344"/>
              <a:gd name="T54" fmla="*/ 2147483646 w 4608"/>
              <a:gd name="T55" fmla="*/ 2147483646 h 1344"/>
              <a:gd name="T56" fmla="*/ 2147483646 w 4608"/>
              <a:gd name="T57" fmla="*/ 2147483646 h 134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4608"/>
              <a:gd name="T88" fmla="*/ 0 h 1344"/>
              <a:gd name="T89" fmla="*/ 4608 w 4608"/>
              <a:gd name="T90" fmla="*/ 1344 h 1344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4608" h="1344">
                <a:moveTo>
                  <a:pt x="0" y="1344"/>
                </a:moveTo>
                <a:lnTo>
                  <a:pt x="336" y="1344"/>
                </a:lnTo>
                <a:lnTo>
                  <a:pt x="336" y="1104"/>
                </a:lnTo>
                <a:lnTo>
                  <a:pt x="576" y="1104"/>
                </a:lnTo>
                <a:lnTo>
                  <a:pt x="576" y="768"/>
                </a:lnTo>
                <a:lnTo>
                  <a:pt x="912" y="768"/>
                </a:lnTo>
                <a:lnTo>
                  <a:pt x="912" y="528"/>
                </a:lnTo>
                <a:lnTo>
                  <a:pt x="1248" y="528"/>
                </a:lnTo>
                <a:lnTo>
                  <a:pt x="1248" y="288"/>
                </a:lnTo>
                <a:lnTo>
                  <a:pt x="1536" y="288"/>
                </a:lnTo>
                <a:lnTo>
                  <a:pt x="1536" y="528"/>
                </a:lnTo>
                <a:lnTo>
                  <a:pt x="1824" y="528"/>
                </a:lnTo>
                <a:lnTo>
                  <a:pt x="1824" y="0"/>
                </a:lnTo>
                <a:lnTo>
                  <a:pt x="2160" y="0"/>
                </a:lnTo>
                <a:lnTo>
                  <a:pt x="2160" y="384"/>
                </a:lnTo>
                <a:lnTo>
                  <a:pt x="2496" y="384"/>
                </a:lnTo>
                <a:lnTo>
                  <a:pt x="2496" y="672"/>
                </a:lnTo>
                <a:lnTo>
                  <a:pt x="2832" y="672"/>
                </a:lnTo>
                <a:lnTo>
                  <a:pt x="2832" y="960"/>
                </a:lnTo>
                <a:lnTo>
                  <a:pt x="3120" y="960"/>
                </a:lnTo>
                <a:lnTo>
                  <a:pt x="3120" y="1152"/>
                </a:lnTo>
                <a:lnTo>
                  <a:pt x="3360" y="1152"/>
                </a:lnTo>
                <a:lnTo>
                  <a:pt x="3360" y="1344"/>
                </a:lnTo>
                <a:lnTo>
                  <a:pt x="3648" y="1344"/>
                </a:lnTo>
                <a:lnTo>
                  <a:pt x="3984" y="1344"/>
                </a:lnTo>
                <a:lnTo>
                  <a:pt x="3984" y="1152"/>
                </a:lnTo>
                <a:lnTo>
                  <a:pt x="4272" y="1152"/>
                </a:lnTo>
                <a:lnTo>
                  <a:pt x="4272" y="1344"/>
                </a:lnTo>
                <a:lnTo>
                  <a:pt x="4608" y="1344"/>
                </a:lnTo>
              </a:path>
            </a:pathLst>
          </a:custGeom>
          <a:solidFill>
            <a:srgbClr val="CCFF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20" name="Line 10"/>
          <p:cNvSpPr>
            <a:spLocks noChangeShapeType="1"/>
          </p:cNvSpPr>
          <p:nvPr/>
        </p:nvSpPr>
        <p:spPr bwMode="auto">
          <a:xfrm>
            <a:off x="3886200" y="2667000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1" name="Line 11"/>
          <p:cNvSpPr>
            <a:spLocks noChangeShapeType="1"/>
          </p:cNvSpPr>
          <p:nvPr/>
        </p:nvSpPr>
        <p:spPr bwMode="auto">
          <a:xfrm>
            <a:off x="2743200" y="3352800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2" name="Line 12"/>
          <p:cNvSpPr>
            <a:spLocks noChangeShapeType="1"/>
          </p:cNvSpPr>
          <p:nvPr/>
        </p:nvSpPr>
        <p:spPr bwMode="auto">
          <a:xfrm>
            <a:off x="5181600" y="35814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3" name="Text Box 13"/>
          <p:cNvSpPr txBox="1">
            <a:spLocks noChangeArrowheads="1"/>
          </p:cNvSpPr>
          <p:nvPr/>
        </p:nvSpPr>
        <p:spPr bwMode="auto">
          <a:xfrm>
            <a:off x="1828800" y="42672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Verdana" panose="020B0604030504040204" pitchFamily="34" charset="0"/>
              </a:rPr>
              <a:t>25%</a:t>
            </a:r>
          </a:p>
        </p:txBody>
      </p:sp>
      <p:sp>
        <p:nvSpPr>
          <p:cNvPr id="64524" name="Text Box 14"/>
          <p:cNvSpPr txBox="1">
            <a:spLocks noChangeArrowheads="1"/>
          </p:cNvSpPr>
          <p:nvPr/>
        </p:nvSpPr>
        <p:spPr bwMode="auto">
          <a:xfrm>
            <a:off x="2971800" y="42672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Verdana" panose="020B0604030504040204" pitchFamily="34" charset="0"/>
              </a:rPr>
              <a:t>25%</a:t>
            </a:r>
          </a:p>
        </p:txBody>
      </p:sp>
      <p:sp>
        <p:nvSpPr>
          <p:cNvPr id="64525" name="Text Box 15"/>
          <p:cNvSpPr txBox="1">
            <a:spLocks noChangeArrowheads="1"/>
          </p:cNvSpPr>
          <p:nvPr/>
        </p:nvSpPr>
        <p:spPr bwMode="auto">
          <a:xfrm>
            <a:off x="4114800" y="42672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Verdana" panose="020B0604030504040204" pitchFamily="34" charset="0"/>
              </a:rPr>
              <a:t>25%</a:t>
            </a:r>
          </a:p>
        </p:txBody>
      </p:sp>
      <p:sp>
        <p:nvSpPr>
          <p:cNvPr id="64526" name="Text Box 16"/>
          <p:cNvSpPr txBox="1">
            <a:spLocks noChangeArrowheads="1"/>
          </p:cNvSpPr>
          <p:nvPr/>
        </p:nvSpPr>
        <p:spPr bwMode="auto">
          <a:xfrm>
            <a:off x="5334000" y="44958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Verdana" panose="020B0604030504040204" pitchFamily="34" charset="0"/>
              </a:rPr>
              <a:t>25%</a:t>
            </a:r>
          </a:p>
        </p:txBody>
      </p:sp>
      <p:sp>
        <p:nvSpPr>
          <p:cNvPr id="64527" name="Text Box 17"/>
          <p:cNvSpPr txBox="1">
            <a:spLocks noChangeArrowheads="1"/>
          </p:cNvSpPr>
          <p:nvPr/>
        </p:nvSpPr>
        <p:spPr bwMode="auto">
          <a:xfrm>
            <a:off x="838200" y="5105400"/>
            <a:ext cx="8077200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600"/>
              <a:t>                 25</a:t>
            </a:r>
            <a:r>
              <a:rPr lang="en-US" altLang="en-US" sz="1600" baseline="30000"/>
              <a:t>th</a:t>
            </a:r>
            <a:r>
              <a:rPr lang="en-US" altLang="en-US" sz="1600"/>
              <a:t> percentile    50</a:t>
            </a:r>
            <a:r>
              <a:rPr lang="en-US" altLang="en-US" sz="1600" baseline="30000"/>
              <a:t>th</a:t>
            </a:r>
            <a:r>
              <a:rPr lang="en-US" altLang="en-US" sz="1600"/>
              <a:t> percentile    75</a:t>
            </a:r>
            <a:r>
              <a:rPr lang="en-US" altLang="en-US" sz="1600" baseline="30000"/>
              <a:t>th</a:t>
            </a:r>
            <a:r>
              <a:rPr lang="en-US" altLang="en-US" sz="1600"/>
              <a:t> percentile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600"/>
              <a:t>                 =first </a:t>
            </a:r>
            <a:r>
              <a:rPr lang="en-US" altLang="en-US" sz="1600" b="1">
                <a:solidFill>
                  <a:srgbClr val="FF0000"/>
                </a:solidFill>
              </a:rPr>
              <a:t>quartile</a:t>
            </a:r>
            <a:r>
              <a:rPr lang="en-US" altLang="en-US" sz="1600"/>
              <a:t>    =second </a:t>
            </a:r>
            <a:r>
              <a:rPr lang="en-US" altLang="en-US" sz="1600" b="1">
                <a:solidFill>
                  <a:srgbClr val="FF0000"/>
                </a:solidFill>
              </a:rPr>
              <a:t>quartile</a:t>
            </a:r>
            <a:r>
              <a:rPr lang="en-US" altLang="en-US" sz="1600"/>
              <a:t>  =third </a:t>
            </a:r>
            <a:r>
              <a:rPr lang="en-US" altLang="en-US" sz="1600" b="1">
                <a:solidFill>
                  <a:srgbClr val="FF0000"/>
                </a:solidFill>
              </a:rPr>
              <a:t>quartile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1600"/>
              <a:t>                            =Q1             =Q2                 =Q3</a:t>
            </a:r>
            <a:r>
              <a:rPr lang="en-US" altLang="en-US" sz="1600">
                <a:latin typeface="Verdana" panose="020B0604030504040204" pitchFamily="34" charset="0"/>
              </a:rPr>
              <a:t>          </a:t>
            </a:r>
          </a:p>
        </p:txBody>
      </p:sp>
      <p:sp>
        <p:nvSpPr>
          <p:cNvPr id="64528" name="Oval 18"/>
          <p:cNvSpPr>
            <a:spLocks noChangeArrowheads="1"/>
          </p:cNvSpPr>
          <p:nvPr/>
        </p:nvSpPr>
        <p:spPr bwMode="auto">
          <a:xfrm>
            <a:off x="2667000" y="4953000"/>
            <a:ext cx="152400" cy="152400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4529" name="Oval 19"/>
          <p:cNvSpPr>
            <a:spLocks noChangeArrowheads="1"/>
          </p:cNvSpPr>
          <p:nvPr/>
        </p:nvSpPr>
        <p:spPr bwMode="auto">
          <a:xfrm>
            <a:off x="3810000" y="4953000"/>
            <a:ext cx="152400" cy="152400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4530" name="Oval 20"/>
          <p:cNvSpPr>
            <a:spLocks noChangeArrowheads="1"/>
          </p:cNvSpPr>
          <p:nvPr/>
        </p:nvSpPr>
        <p:spPr bwMode="auto">
          <a:xfrm>
            <a:off x="5105400" y="4953000"/>
            <a:ext cx="152400" cy="152400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4531" name="Oval 20"/>
          <p:cNvSpPr>
            <a:spLocks noChangeArrowheads="1"/>
          </p:cNvSpPr>
          <p:nvPr/>
        </p:nvSpPr>
        <p:spPr bwMode="auto">
          <a:xfrm>
            <a:off x="7391400" y="4953000"/>
            <a:ext cx="152400" cy="152400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64532" name="Straight Arrow Connector 22"/>
          <p:cNvCxnSpPr>
            <a:cxnSpLocks noChangeShapeType="1"/>
          </p:cNvCxnSpPr>
          <p:nvPr/>
        </p:nvCxnSpPr>
        <p:spPr bwMode="auto">
          <a:xfrm rot="16200000" flipV="1">
            <a:off x="7353300" y="5219700"/>
            <a:ext cx="457200" cy="228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533" name="TextBox 23"/>
          <p:cNvSpPr txBox="1">
            <a:spLocks noChangeArrowheads="1"/>
          </p:cNvSpPr>
          <p:nvPr/>
        </p:nvSpPr>
        <p:spPr bwMode="auto">
          <a:xfrm>
            <a:off x="7086600" y="5486400"/>
            <a:ext cx="2057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latin typeface="Verdana" panose="020B0604030504040204" pitchFamily="34" charset="0"/>
              </a:rPr>
              <a:t>99</a:t>
            </a:r>
            <a:r>
              <a:rPr lang="en-US" altLang="en-US" sz="1600" baseline="30000">
                <a:latin typeface="Verdana" panose="020B0604030504040204" pitchFamily="34" charset="0"/>
              </a:rPr>
              <a:t>th</a:t>
            </a:r>
            <a:r>
              <a:rPr lang="en-US" altLang="en-US" sz="1600">
                <a:latin typeface="Verdana" panose="020B0604030504040204" pitchFamily="34" charset="0"/>
              </a:rPr>
              <a:t> percentile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7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  <p:cxnSp>
        <p:nvCxnSpPr>
          <p:cNvPr id="64536" name="Straight Arrow Connector 22"/>
          <p:cNvCxnSpPr>
            <a:cxnSpLocks noChangeShapeType="1"/>
          </p:cNvCxnSpPr>
          <p:nvPr/>
        </p:nvCxnSpPr>
        <p:spPr bwMode="auto">
          <a:xfrm rot="16200000" flipV="1">
            <a:off x="7516813" y="4991100"/>
            <a:ext cx="457200" cy="228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537" name="Straight Arrow Connector 22"/>
          <p:cNvCxnSpPr>
            <a:cxnSpLocks noChangeShapeType="1"/>
          </p:cNvCxnSpPr>
          <p:nvPr/>
        </p:nvCxnSpPr>
        <p:spPr bwMode="auto">
          <a:xfrm flipV="1">
            <a:off x="1162050" y="4867275"/>
            <a:ext cx="196850" cy="3889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538" name="TextBox 23"/>
          <p:cNvSpPr txBox="1">
            <a:spLocks noChangeArrowheads="1"/>
          </p:cNvSpPr>
          <p:nvPr/>
        </p:nvSpPr>
        <p:spPr bwMode="auto">
          <a:xfrm>
            <a:off x="7783513" y="5241925"/>
            <a:ext cx="8159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>
                <a:solidFill>
                  <a:srgbClr val="FF0000"/>
                </a:solidFill>
                <a:latin typeface="Verdana" panose="020B0604030504040204" pitchFamily="34" charset="0"/>
              </a:rPr>
              <a:t>max</a:t>
            </a:r>
          </a:p>
        </p:txBody>
      </p:sp>
      <p:sp>
        <p:nvSpPr>
          <p:cNvPr id="64539" name="TextBox 23"/>
          <p:cNvSpPr txBox="1">
            <a:spLocks noChangeArrowheads="1"/>
          </p:cNvSpPr>
          <p:nvPr/>
        </p:nvSpPr>
        <p:spPr bwMode="auto">
          <a:xfrm>
            <a:off x="754063" y="5187950"/>
            <a:ext cx="8143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b="1">
                <a:solidFill>
                  <a:srgbClr val="FF0000"/>
                </a:solidFill>
                <a:latin typeface="Verdana" panose="020B0604030504040204" pitchFamily="34" charset="0"/>
              </a:rPr>
              <a:t>min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827213"/>
            <a:ext cx="7778750" cy="2940050"/>
          </a:xfrm>
        </p:spPr>
        <p:txBody>
          <a:bodyPr/>
          <a:lstStyle/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en-US" sz="2600" b="1" dirty="0" smtClean="0"/>
              <a:t>2. </a:t>
            </a:r>
            <a:r>
              <a:rPr lang="en-US" altLang="en-US" sz="2600" b="1" dirty="0" smtClean="0">
                <a:solidFill>
                  <a:srgbClr val="009900"/>
                </a:solidFill>
              </a:rPr>
              <a:t>Measures of central tendency: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endParaRPr lang="en-US" altLang="en-US" sz="2600" dirty="0" smtClean="0"/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en-US" sz="1800" dirty="0" smtClean="0"/>
              <a:t>A.  Sample </a:t>
            </a:r>
            <a:r>
              <a:rPr lang="en-US" altLang="en-US" sz="1800" b="1" dirty="0" smtClean="0">
                <a:solidFill>
                  <a:srgbClr val="CC0066"/>
                </a:solidFill>
              </a:rPr>
              <a:t>M</a:t>
            </a:r>
            <a:r>
              <a:rPr lang="en-US" altLang="en-US" sz="1800" dirty="0" smtClean="0"/>
              <a:t>ean 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en-US" sz="1800" dirty="0" smtClean="0"/>
              <a:t>B.  Sample </a:t>
            </a:r>
            <a:r>
              <a:rPr lang="en-US" altLang="en-US" sz="1800" b="1" dirty="0" smtClean="0">
                <a:solidFill>
                  <a:srgbClr val="CC0066"/>
                </a:solidFill>
              </a:rPr>
              <a:t>M</a:t>
            </a:r>
            <a:r>
              <a:rPr lang="en-US" altLang="en-US" sz="1800" dirty="0" smtClean="0"/>
              <a:t>edian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en-US" sz="1800" dirty="0" smtClean="0"/>
              <a:t>C.  Sample </a:t>
            </a:r>
            <a:r>
              <a:rPr lang="en-US" altLang="en-US" sz="1800" b="1" dirty="0" smtClean="0">
                <a:solidFill>
                  <a:srgbClr val="CC0066"/>
                </a:solidFill>
              </a:rPr>
              <a:t>M</a:t>
            </a:r>
            <a:r>
              <a:rPr lang="en-US" altLang="en-US" sz="1800" dirty="0" smtClean="0"/>
              <a:t>ode</a:t>
            </a:r>
          </a:p>
        </p:txBody>
      </p:sp>
      <p:sp>
        <p:nvSpPr>
          <p:cNvPr id="8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52230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3F6B8B-5427-439B-A222-0392DE493E7F}" type="slidenum">
              <a:rPr lang="en-US" altLang="en-US" smtClean="0">
                <a:latin typeface="Verdana" panose="020B0604030504040204" pitchFamily="34" charset="0"/>
              </a:rPr>
              <a:pPr/>
              <a:t>44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52230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3F6B8B-5427-439B-A222-0392DE493E7F}" type="slidenum">
              <a:rPr lang="en-US" altLang="en-US" smtClean="0">
                <a:latin typeface="Verdana" panose="020B0604030504040204" pitchFamily="34" charset="0"/>
              </a:rPr>
              <a:pPr/>
              <a:t>45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" t="2642" r="1813" b="3042"/>
          <a:stretch/>
        </p:blipFill>
        <p:spPr>
          <a:xfrm>
            <a:off x="2076450" y="1576388"/>
            <a:ext cx="5410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752600"/>
            <a:ext cx="4767262" cy="4267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 dirty="0" smtClean="0"/>
              <a:t>A. </a:t>
            </a:r>
            <a:r>
              <a:rPr lang="en-US" altLang="en-US" sz="2000" b="1" dirty="0" smtClean="0">
                <a:solidFill>
                  <a:srgbClr val="FF0000"/>
                </a:solidFill>
              </a:rPr>
              <a:t>Sample mean</a:t>
            </a:r>
            <a:r>
              <a:rPr lang="en-US" altLang="en-US" sz="2000" dirty="0" smtClean="0"/>
              <a:t> = average value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200" dirty="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200" dirty="0" smtClean="0"/>
          </a:p>
        </p:txBody>
      </p:sp>
      <p:graphicFrame>
        <p:nvGraphicFramePr>
          <p:cNvPr id="53251" name="Object 7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223293744"/>
              </p:ext>
            </p:extLst>
          </p:nvPr>
        </p:nvGraphicFramePr>
        <p:xfrm>
          <a:off x="3862388" y="2133600"/>
          <a:ext cx="1876425" cy="258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3" name="Equation" r:id="rId3" imgW="609600" imgH="838200" progId="Equation.3">
                  <p:embed/>
                </p:oleObj>
              </mc:Choice>
              <mc:Fallback>
                <p:oleObj name="Equation" r:id="rId3" imgW="609600" imgH="838200" progId="Equation.3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2388" y="2133600"/>
                        <a:ext cx="1876425" cy="2582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2" name="Object 2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85800" y="5334000"/>
          <a:ext cx="833438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4" name="Equation" r:id="rId5" imgW="609600" imgH="609600" progId="Equation.3">
                  <p:embed/>
                </p:oleObj>
              </mc:Choice>
              <mc:Fallback>
                <p:oleObj name="Equation" r:id="rId5" imgW="609600" imgH="609600" progId="Equation.3">
                  <p:embed/>
                  <p:pic>
                    <p:nvPicPr>
                      <p:cNvPr id="0" name="Object 2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334000"/>
                        <a:ext cx="833438" cy="83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53255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4D7AEBF-2E0D-4A2F-BBF6-EAB00527F143}" type="slidenum">
              <a:rPr lang="en-US" altLang="en-US" smtClean="0">
                <a:latin typeface="Verdana" panose="020B0604030504040204" pitchFamily="34" charset="0"/>
              </a:rPr>
              <a:pPr/>
              <a:t>46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53256" name="Text Box 10"/>
          <p:cNvSpPr txBox="1">
            <a:spLocks noChangeArrowheads="1"/>
          </p:cNvSpPr>
          <p:nvPr/>
        </p:nvSpPr>
        <p:spPr bwMode="auto">
          <a:xfrm>
            <a:off x="457200" y="4419600"/>
            <a:ext cx="86868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>
              <a:latin typeface="Verdan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Verdana" panose="020B0604030504040204" pitchFamily="34" charset="0"/>
              </a:rPr>
              <a:t>Sample:     1    3     7    2    9    4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Verdana" panose="020B0604030504040204" pitchFamily="34" charset="0"/>
              </a:rPr>
              <a:t>                x</a:t>
            </a:r>
            <a:r>
              <a:rPr lang="en-US" altLang="en-US" baseline="-25000">
                <a:latin typeface="Verdana" panose="020B0604030504040204" pitchFamily="34" charset="0"/>
              </a:rPr>
              <a:t>1     </a:t>
            </a:r>
            <a:r>
              <a:rPr lang="en-US" altLang="en-US">
                <a:latin typeface="Verdana" panose="020B0604030504040204" pitchFamily="34" charset="0"/>
              </a:rPr>
              <a:t>x</a:t>
            </a:r>
            <a:r>
              <a:rPr lang="en-US" altLang="en-US" baseline="-25000">
                <a:latin typeface="Verdana" panose="020B0604030504040204" pitchFamily="34" charset="0"/>
              </a:rPr>
              <a:t>2      </a:t>
            </a:r>
            <a:r>
              <a:rPr lang="en-US" altLang="en-US">
                <a:latin typeface="Verdana" panose="020B0604030504040204" pitchFamily="34" charset="0"/>
              </a:rPr>
              <a:t>x</a:t>
            </a:r>
            <a:r>
              <a:rPr lang="en-US" altLang="en-US" baseline="-25000">
                <a:latin typeface="Verdana" panose="020B0604030504040204" pitchFamily="34" charset="0"/>
              </a:rPr>
              <a:t>3    </a:t>
            </a:r>
            <a:r>
              <a:rPr lang="en-US" altLang="en-US">
                <a:latin typeface="Verdana" panose="020B0604030504040204" pitchFamily="34" charset="0"/>
              </a:rPr>
              <a:t>x</a:t>
            </a:r>
            <a:r>
              <a:rPr lang="en-US" altLang="en-US" baseline="-25000">
                <a:latin typeface="Verdana" panose="020B0604030504040204" pitchFamily="34" charset="0"/>
              </a:rPr>
              <a:t>4</a:t>
            </a:r>
            <a:r>
              <a:rPr lang="en-US" altLang="en-US">
                <a:latin typeface="Verdana" panose="020B0604030504040204" pitchFamily="34" charset="0"/>
              </a:rPr>
              <a:t>   x</a:t>
            </a:r>
            <a:r>
              <a:rPr lang="en-US" altLang="en-US" baseline="-25000">
                <a:latin typeface="Verdana" panose="020B0604030504040204" pitchFamily="34" charset="0"/>
              </a:rPr>
              <a:t>5</a:t>
            </a:r>
            <a:r>
              <a:rPr lang="en-US" altLang="en-US">
                <a:latin typeface="Verdana" panose="020B0604030504040204" pitchFamily="34" charset="0"/>
              </a:rPr>
              <a:t>    x</a:t>
            </a:r>
            <a:r>
              <a:rPr lang="en-US" altLang="en-US" baseline="-25000">
                <a:latin typeface="Verdana" panose="020B0604030504040204" pitchFamily="34" charset="0"/>
              </a:rPr>
              <a:t>6          </a:t>
            </a:r>
            <a:r>
              <a:rPr lang="en-US" altLang="en-US" b="1" i="1">
                <a:latin typeface="Verdana" panose="020B0604030504040204" pitchFamily="34" charset="0"/>
              </a:rPr>
              <a:t>n</a:t>
            </a:r>
            <a:r>
              <a:rPr lang="en-US" altLang="en-US">
                <a:latin typeface="Verdana" panose="020B0604030504040204" pitchFamily="34" charset="0"/>
              </a:rPr>
              <a:t>=6 =sample size =#data points</a:t>
            </a:r>
            <a:endParaRPr lang="en-US" altLang="en-US" baseline="-25000">
              <a:latin typeface="Verdan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Verdana" panose="020B0604030504040204" pitchFamily="34" charset="0"/>
              </a:rPr>
              <a:t>            = ( x</a:t>
            </a:r>
            <a:r>
              <a:rPr lang="en-US" altLang="en-US" baseline="-25000">
                <a:latin typeface="Verdana" panose="020B0604030504040204" pitchFamily="34" charset="0"/>
              </a:rPr>
              <a:t>1</a:t>
            </a:r>
            <a:r>
              <a:rPr lang="en-US" altLang="en-US">
                <a:latin typeface="Verdana" panose="020B0604030504040204" pitchFamily="34" charset="0"/>
              </a:rPr>
              <a:t> +  x</a:t>
            </a:r>
            <a:r>
              <a:rPr lang="en-US" altLang="en-US" baseline="-25000">
                <a:latin typeface="Verdana" panose="020B0604030504040204" pitchFamily="34" charset="0"/>
              </a:rPr>
              <a:t>2</a:t>
            </a:r>
            <a:r>
              <a:rPr lang="en-US" altLang="en-US">
                <a:latin typeface="Verdana" panose="020B0604030504040204" pitchFamily="34" charset="0"/>
              </a:rPr>
              <a:t>  +  x</a:t>
            </a:r>
            <a:r>
              <a:rPr lang="en-US" altLang="en-US" baseline="-25000">
                <a:latin typeface="Verdana" panose="020B0604030504040204" pitchFamily="34" charset="0"/>
              </a:rPr>
              <a:t>3</a:t>
            </a:r>
            <a:r>
              <a:rPr lang="en-US" altLang="en-US">
                <a:latin typeface="Verdana" panose="020B0604030504040204" pitchFamily="34" charset="0"/>
              </a:rPr>
              <a:t>  +  x</a:t>
            </a:r>
            <a:r>
              <a:rPr lang="en-US" altLang="en-US" baseline="-25000">
                <a:latin typeface="Verdana" panose="020B0604030504040204" pitchFamily="34" charset="0"/>
              </a:rPr>
              <a:t>4</a:t>
            </a:r>
            <a:r>
              <a:rPr lang="en-US" altLang="en-US">
                <a:latin typeface="Verdana" panose="020B0604030504040204" pitchFamily="34" charset="0"/>
              </a:rPr>
              <a:t> +  x</a:t>
            </a:r>
            <a:r>
              <a:rPr lang="en-US" altLang="en-US" baseline="-25000">
                <a:latin typeface="Verdana" panose="020B0604030504040204" pitchFamily="34" charset="0"/>
              </a:rPr>
              <a:t>5</a:t>
            </a:r>
            <a:r>
              <a:rPr lang="en-US" altLang="en-US">
                <a:latin typeface="Verdana" panose="020B0604030504040204" pitchFamily="34" charset="0"/>
              </a:rPr>
              <a:t>  +  x</a:t>
            </a:r>
            <a:r>
              <a:rPr lang="en-US" altLang="en-US" baseline="-25000">
                <a:latin typeface="Verdana" panose="020B0604030504040204" pitchFamily="34" charset="0"/>
              </a:rPr>
              <a:t>6</a:t>
            </a:r>
            <a:r>
              <a:rPr lang="en-US" altLang="en-US">
                <a:latin typeface="Verdana" panose="020B0604030504040204" pitchFamily="34" charset="0"/>
              </a:rPr>
              <a:t> ) / 6 = 26/6 = 4.333</a:t>
            </a:r>
            <a:endParaRPr lang="en-US" altLang="en-US" baseline="-25000">
              <a:latin typeface="Verdan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en-US">
              <a:latin typeface="Verdana" panose="020B0604030504040204" pitchFamily="34" charset="0"/>
            </a:endParaRPr>
          </a:p>
        </p:txBody>
      </p:sp>
      <p:sp>
        <p:nvSpPr>
          <p:cNvPr id="53257" name="Line 11"/>
          <p:cNvSpPr>
            <a:spLocks noChangeShapeType="1"/>
          </p:cNvSpPr>
          <p:nvPr/>
        </p:nvSpPr>
        <p:spPr bwMode="auto">
          <a:xfrm>
            <a:off x="1905000" y="5181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8" name="Line 12"/>
          <p:cNvSpPr>
            <a:spLocks noChangeShapeType="1"/>
          </p:cNvSpPr>
          <p:nvPr/>
        </p:nvSpPr>
        <p:spPr bwMode="auto">
          <a:xfrm>
            <a:off x="1981200" y="5181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9" name="Line 13"/>
          <p:cNvSpPr>
            <a:spLocks noChangeShapeType="1"/>
          </p:cNvSpPr>
          <p:nvPr/>
        </p:nvSpPr>
        <p:spPr bwMode="auto">
          <a:xfrm>
            <a:off x="2362200" y="5181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0" name="Line 14"/>
          <p:cNvSpPr>
            <a:spLocks noChangeShapeType="1"/>
          </p:cNvSpPr>
          <p:nvPr/>
        </p:nvSpPr>
        <p:spPr bwMode="auto">
          <a:xfrm>
            <a:off x="2438400" y="5181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1" name="Line 15"/>
          <p:cNvSpPr>
            <a:spLocks noChangeShapeType="1"/>
          </p:cNvSpPr>
          <p:nvPr/>
        </p:nvSpPr>
        <p:spPr bwMode="auto">
          <a:xfrm>
            <a:off x="2895600" y="5181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2" name="Line 16"/>
          <p:cNvSpPr>
            <a:spLocks noChangeShapeType="1"/>
          </p:cNvSpPr>
          <p:nvPr/>
        </p:nvSpPr>
        <p:spPr bwMode="auto">
          <a:xfrm>
            <a:off x="2971800" y="5181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3" name="Line 17"/>
          <p:cNvSpPr>
            <a:spLocks noChangeShapeType="1"/>
          </p:cNvSpPr>
          <p:nvPr/>
        </p:nvSpPr>
        <p:spPr bwMode="auto">
          <a:xfrm>
            <a:off x="3429000" y="5181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4" name="Line 18"/>
          <p:cNvSpPr>
            <a:spLocks noChangeShapeType="1"/>
          </p:cNvSpPr>
          <p:nvPr/>
        </p:nvSpPr>
        <p:spPr bwMode="auto">
          <a:xfrm>
            <a:off x="3505200" y="5181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5" name="Line 19"/>
          <p:cNvSpPr>
            <a:spLocks noChangeShapeType="1"/>
          </p:cNvSpPr>
          <p:nvPr/>
        </p:nvSpPr>
        <p:spPr bwMode="auto">
          <a:xfrm>
            <a:off x="3886200" y="5181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6" name="Line 20"/>
          <p:cNvSpPr>
            <a:spLocks noChangeShapeType="1"/>
          </p:cNvSpPr>
          <p:nvPr/>
        </p:nvSpPr>
        <p:spPr bwMode="auto">
          <a:xfrm>
            <a:off x="3962400" y="5181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7" name="Line 21"/>
          <p:cNvSpPr>
            <a:spLocks noChangeShapeType="1"/>
          </p:cNvSpPr>
          <p:nvPr/>
        </p:nvSpPr>
        <p:spPr bwMode="auto">
          <a:xfrm>
            <a:off x="4419600" y="5181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8" name="Line 22"/>
          <p:cNvSpPr>
            <a:spLocks noChangeShapeType="1"/>
          </p:cNvSpPr>
          <p:nvPr/>
        </p:nvSpPr>
        <p:spPr bwMode="auto">
          <a:xfrm>
            <a:off x="4495800" y="5181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9" name="Rectangle 25"/>
          <p:cNvSpPr>
            <a:spLocks noChangeArrowheads="1"/>
          </p:cNvSpPr>
          <p:nvPr/>
        </p:nvSpPr>
        <p:spPr bwMode="auto">
          <a:xfrm>
            <a:off x="1752600" y="4800600"/>
            <a:ext cx="29718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7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  <p:sp>
        <p:nvSpPr>
          <p:cNvPr id="53272" name="TextBox 27"/>
          <p:cNvSpPr txBox="1">
            <a:spLocks noChangeArrowheads="1"/>
          </p:cNvSpPr>
          <p:nvPr/>
        </p:nvSpPr>
        <p:spPr bwMode="auto">
          <a:xfrm>
            <a:off x="493713" y="4419600"/>
            <a:ext cx="1143000" cy="369888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7162800" cy="45307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200" b="1" dirty="0" smtClean="0">
                <a:solidFill>
                  <a:srgbClr val="009900"/>
                </a:solidFill>
              </a:rPr>
              <a:t>             </a:t>
            </a:r>
            <a:r>
              <a:rPr lang="en-US" altLang="en-US" sz="2200" b="1" dirty="0" smtClean="0"/>
              <a:t>is sensitive to outliers.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200" dirty="0" smtClean="0"/>
          </a:p>
        </p:txBody>
      </p:sp>
      <p:graphicFrame>
        <p:nvGraphicFramePr>
          <p:cNvPr id="54275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066800" y="1558925"/>
          <a:ext cx="37465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95" name="Equation" r:id="rId3" imgW="139579" imgH="164957" progId="Equation.3">
                  <p:embed/>
                </p:oleObj>
              </mc:Choice>
              <mc:Fallback>
                <p:oleObj name="Equation" r:id="rId3" imgW="139579" imgH="164957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558925"/>
                        <a:ext cx="37465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Object 7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129306704"/>
              </p:ext>
            </p:extLst>
          </p:nvPr>
        </p:nvGraphicFramePr>
        <p:xfrm>
          <a:off x="5543550" y="3125788"/>
          <a:ext cx="1573212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96" name="Equation" r:id="rId5" imgW="621760" imgH="177646" progId="Equation.3">
                  <p:embed/>
                </p:oleObj>
              </mc:Choice>
              <mc:Fallback>
                <p:oleObj name="Equation" r:id="rId5" imgW="621760" imgH="177646" progId="Equation.3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3550" y="3125788"/>
                        <a:ext cx="1573212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MBC638-Chernobai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54279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997B99-3825-4550-81E9-2E7E788D404D}" type="slidenum">
              <a:rPr lang="en-US" altLang="en-US" smtClean="0">
                <a:latin typeface="Verdana" panose="020B0604030504040204" pitchFamily="34" charset="0"/>
              </a:rPr>
              <a:pPr/>
              <a:t>47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54280" name="Text Box 6"/>
          <p:cNvSpPr txBox="1">
            <a:spLocks noChangeArrowheads="1"/>
          </p:cNvSpPr>
          <p:nvPr/>
        </p:nvSpPr>
        <p:spPr bwMode="auto">
          <a:xfrm>
            <a:off x="447675" y="2369344"/>
            <a:ext cx="6181725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i="1" u="sng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en-US" i="1" u="sng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b="1" dirty="0">
                <a:latin typeface="Verdana" panose="020B0604030504040204" pitchFamily="34" charset="0"/>
              </a:rPr>
              <a:t>Data set 1:</a:t>
            </a:r>
            <a:r>
              <a:rPr lang="en-US" altLang="en-US" dirty="0">
                <a:latin typeface="Verdana" panose="020B0604030504040204" pitchFamily="34" charset="0"/>
              </a:rPr>
              <a:t>     1  3  7  2  9  4              </a:t>
            </a:r>
            <a:r>
              <a:rPr lang="en-US" altLang="en-US" dirty="0">
                <a:latin typeface="Verdana" panose="020B0604030504040204" pitchFamily="34" charset="0"/>
                <a:sym typeface="Wingdings" panose="05000000000000000000" pitchFamily="2" charset="2"/>
              </a:rPr>
              <a:t></a:t>
            </a:r>
          </a:p>
          <a:p>
            <a:pPr eaLnBrk="1" hangingPunct="1">
              <a:spcBef>
                <a:spcPct val="50000"/>
              </a:spcBef>
            </a:pPr>
            <a:endParaRPr lang="en-US" altLang="en-US" dirty="0">
              <a:latin typeface="Verdana" panose="020B0604030504040204" pitchFamily="34" charset="0"/>
              <a:sym typeface="Wingdings" panose="05000000000000000000" pitchFamily="2" charset="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b="1" dirty="0">
                <a:latin typeface="Verdana" panose="020B0604030504040204" pitchFamily="34" charset="0"/>
                <a:sym typeface="Wingdings" panose="05000000000000000000" pitchFamily="2" charset="2"/>
              </a:rPr>
              <a:t>Data set 2:</a:t>
            </a:r>
            <a:r>
              <a:rPr lang="en-US" altLang="en-US" dirty="0">
                <a:latin typeface="Verdana" panose="020B0604030504040204" pitchFamily="34" charset="0"/>
                <a:sym typeface="Wingdings" panose="05000000000000000000" pitchFamily="2" charset="2"/>
              </a:rPr>
              <a:t>     </a:t>
            </a:r>
            <a:r>
              <a:rPr lang="en-US" altLang="en-US" dirty="0">
                <a:latin typeface="Verdana" panose="020B0604030504040204" pitchFamily="34" charset="0"/>
              </a:rPr>
              <a:t>1  3  7  2  9  4  </a:t>
            </a:r>
            <a:r>
              <a:rPr lang="en-US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15</a:t>
            </a:r>
            <a:r>
              <a:rPr lang="en-US" altLang="en-US" dirty="0">
                <a:latin typeface="Verdana" panose="020B0604030504040204" pitchFamily="34" charset="0"/>
              </a:rPr>
              <a:t>         </a:t>
            </a:r>
            <a:r>
              <a:rPr lang="en-US" altLang="en-US" dirty="0">
                <a:latin typeface="Verdana" panose="020B0604030504040204" pitchFamily="34" charset="0"/>
                <a:sym typeface="Wingdings" panose="05000000000000000000" pitchFamily="2" charset="2"/>
              </a:rPr>
              <a:t> </a:t>
            </a:r>
            <a:endParaRPr lang="en-US" altLang="en-US" dirty="0">
              <a:latin typeface="Verdana" panose="020B0604030504040204" pitchFamily="34" charset="0"/>
            </a:endParaRPr>
          </a:p>
        </p:txBody>
      </p:sp>
      <p:graphicFrame>
        <p:nvGraphicFramePr>
          <p:cNvPr id="5428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325787"/>
              </p:ext>
            </p:extLst>
          </p:nvPr>
        </p:nvGraphicFramePr>
        <p:xfrm>
          <a:off x="5543550" y="3924300"/>
          <a:ext cx="1943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97" name="Equation" r:id="rId7" imgW="545626" imgH="177646" progId="Equation.3">
                  <p:embed/>
                </p:oleObj>
              </mc:Choice>
              <mc:Fallback>
                <p:oleObj name="Equation" r:id="rId7" imgW="545626" imgH="17764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3550" y="3924300"/>
                        <a:ext cx="1943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2" name="Text Box 11"/>
          <p:cNvSpPr txBox="1">
            <a:spLocks noChangeArrowheads="1"/>
          </p:cNvSpPr>
          <p:nvPr/>
        </p:nvSpPr>
        <p:spPr bwMode="auto">
          <a:xfrm>
            <a:off x="523875" y="5059362"/>
            <a:ext cx="8305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dirty="0">
                <a:latin typeface="Verdana" panose="020B0604030504040204" pitchFamily="34" charset="0"/>
              </a:rPr>
              <a:t>Outliers can ‘drive’ the sample mean in an unwanted direction.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dirty="0">
                <a:latin typeface="Verdana" panose="020B0604030504040204" pitchFamily="34" charset="0"/>
              </a:rPr>
              <a:t>Therefore, mean is </a:t>
            </a:r>
            <a:r>
              <a:rPr lang="en-US" altLang="en-US" sz="1600" i="1" dirty="0">
                <a:latin typeface="Verdana" panose="020B0604030504040204" pitchFamily="34" charset="0"/>
              </a:rPr>
              <a:t>not</a:t>
            </a:r>
            <a:r>
              <a:rPr lang="en-US" altLang="en-US" sz="1600" dirty="0">
                <a:latin typeface="Verdana" panose="020B0604030504040204" pitchFamily="34" charset="0"/>
              </a:rPr>
              <a:t> a good measure of center for skewed data or data with outliers.</a:t>
            </a:r>
          </a:p>
        </p:txBody>
      </p:sp>
      <p:sp>
        <p:nvSpPr>
          <p:cNvPr id="54283" name="Rectangle 12"/>
          <p:cNvSpPr>
            <a:spLocks noChangeArrowheads="1"/>
          </p:cNvSpPr>
          <p:nvPr/>
        </p:nvSpPr>
        <p:spPr bwMode="auto">
          <a:xfrm>
            <a:off x="2114550" y="3146425"/>
            <a:ext cx="2057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4284" name="Rectangle 13"/>
          <p:cNvSpPr>
            <a:spLocks noChangeArrowheads="1"/>
          </p:cNvSpPr>
          <p:nvPr/>
        </p:nvSpPr>
        <p:spPr bwMode="auto">
          <a:xfrm>
            <a:off x="2114550" y="3908425"/>
            <a:ext cx="25146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4285" name="TextBox 15"/>
          <p:cNvSpPr txBox="1">
            <a:spLocks noChangeArrowheads="1"/>
          </p:cNvSpPr>
          <p:nvPr/>
        </p:nvSpPr>
        <p:spPr bwMode="auto">
          <a:xfrm>
            <a:off x="593725" y="2336006"/>
            <a:ext cx="1143000" cy="369888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8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7162800" cy="45307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200" b="1" dirty="0" smtClean="0">
                <a:solidFill>
                  <a:srgbClr val="009900"/>
                </a:solidFill>
              </a:rPr>
              <a:t>Other variations of sample mean:</a:t>
            </a:r>
            <a:endParaRPr lang="en-US" altLang="en-US" sz="2200" b="1" dirty="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200" dirty="0" smtClean="0"/>
          </a:p>
        </p:txBody>
      </p:sp>
      <p:sp>
        <p:nvSpPr>
          <p:cNvPr id="14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54279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997B99-3825-4550-81E9-2E7E788D404D}" type="slidenum">
              <a:rPr lang="en-US" altLang="en-US" smtClean="0">
                <a:latin typeface="Verdana" panose="020B0604030504040204" pitchFamily="34" charset="0"/>
              </a:rPr>
              <a:pPr/>
              <a:t>48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54282" name="Text Box 11"/>
          <p:cNvSpPr txBox="1">
            <a:spLocks noChangeArrowheads="1"/>
          </p:cNvSpPr>
          <p:nvPr/>
        </p:nvSpPr>
        <p:spPr bwMode="auto">
          <a:xfrm>
            <a:off x="533400" y="2847181"/>
            <a:ext cx="795972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600" dirty="0" smtClean="0">
                <a:latin typeface="Verdana" panose="020B0604030504040204" pitchFamily="34" charset="0"/>
              </a:rPr>
              <a:t>Trimmed mean: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dirty="0">
                <a:latin typeface="Verdana" panose="020B0604030504040204" pitchFamily="34" charset="0"/>
              </a:rPr>
              <a:t>	</a:t>
            </a:r>
            <a:r>
              <a:rPr lang="en-US" altLang="en-US" sz="1600" dirty="0" smtClean="0">
                <a:latin typeface="Verdana" panose="020B0604030504040204" pitchFamily="34" charset="0"/>
              </a:rPr>
              <a:t>Top x% and bottom x% of data are truncated.</a:t>
            </a:r>
          </a:p>
          <a:p>
            <a:pPr marL="285750" indent="-285750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600" dirty="0" smtClean="0">
                <a:latin typeface="Verdana" panose="020B0604030504040204" pitchFamily="34" charset="0"/>
              </a:rPr>
              <a:t>Mean of </a:t>
            </a:r>
            <a:r>
              <a:rPr lang="en-US" altLang="en-US" sz="1600" dirty="0" err="1" smtClean="0">
                <a:latin typeface="Verdana" panose="020B0604030504040204" pitchFamily="34" charset="0"/>
              </a:rPr>
              <a:t>winsorized</a:t>
            </a:r>
            <a:r>
              <a:rPr lang="en-US" altLang="en-US" sz="1600" dirty="0" smtClean="0">
                <a:latin typeface="Verdana" panose="020B0604030504040204" pitchFamily="34" charset="0"/>
              </a:rPr>
              <a:t> data:</a:t>
            </a:r>
          </a:p>
          <a:p>
            <a:pPr lvl="1" indent="0" eaLnBrk="1" hangingPunct="1">
              <a:spcBef>
                <a:spcPct val="50000"/>
              </a:spcBef>
            </a:pPr>
            <a:r>
              <a:rPr lang="en-US" altLang="en-US" sz="1600" dirty="0">
                <a:latin typeface="Verdana" panose="020B0604030504040204" pitchFamily="34" charset="0"/>
              </a:rPr>
              <a:t> </a:t>
            </a:r>
            <a:r>
              <a:rPr lang="en-US" altLang="en-US" sz="1600" dirty="0" smtClean="0">
                <a:latin typeface="Verdana" panose="020B0604030504040204" pitchFamily="34" charset="0"/>
              </a:rPr>
              <a:t> Data &gt;</a:t>
            </a:r>
            <a:r>
              <a:rPr lang="en-US" altLang="en-US" sz="1600" dirty="0" err="1" smtClean="0">
                <a:latin typeface="Verdana" panose="020B0604030504040204" pitchFamily="34" charset="0"/>
              </a:rPr>
              <a:t>x</a:t>
            </a:r>
            <a:r>
              <a:rPr lang="en-US" altLang="en-US" sz="1600" baseline="30000" dirty="0" err="1" smtClean="0">
                <a:latin typeface="Verdana" panose="020B0604030504040204" pitchFamily="34" charset="0"/>
              </a:rPr>
              <a:t>th</a:t>
            </a:r>
            <a:r>
              <a:rPr lang="en-US" altLang="en-US" sz="1600" dirty="0" smtClean="0">
                <a:latin typeface="Verdana" panose="020B0604030504040204" pitchFamily="34" charset="0"/>
              </a:rPr>
              <a:t> percentile is set equal to </a:t>
            </a:r>
            <a:r>
              <a:rPr lang="en-US" altLang="en-US" sz="1600" dirty="0" err="1" smtClean="0">
                <a:latin typeface="Verdana" panose="020B0604030504040204" pitchFamily="34" charset="0"/>
              </a:rPr>
              <a:t>x</a:t>
            </a:r>
            <a:r>
              <a:rPr lang="en-US" altLang="en-US" sz="1600" baseline="30000" dirty="0" err="1" smtClean="0">
                <a:latin typeface="Verdana" panose="020B0604030504040204" pitchFamily="34" charset="0"/>
              </a:rPr>
              <a:t>th</a:t>
            </a:r>
            <a:r>
              <a:rPr lang="en-US" altLang="en-US" sz="1600" dirty="0" smtClean="0">
                <a:latin typeface="Verdana" panose="020B0604030504040204" pitchFamily="34" charset="0"/>
              </a:rPr>
              <a:t> percentile;</a:t>
            </a:r>
          </a:p>
          <a:p>
            <a:pPr lvl="1" indent="0" eaLnBrk="1" hangingPunct="1">
              <a:spcBef>
                <a:spcPct val="50000"/>
              </a:spcBef>
            </a:pPr>
            <a:r>
              <a:rPr lang="en-US" altLang="en-US" sz="1600" dirty="0">
                <a:latin typeface="Verdana" panose="020B0604030504040204" pitchFamily="34" charset="0"/>
              </a:rPr>
              <a:t> </a:t>
            </a:r>
            <a:r>
              <a:rPr lang="en-US" altLang="en-US" sz="1600" dirty="0" smtClean="0">
                <a:latin typeface="Verdana" panose="020B0604030504040204" pitchFamily="34" charset="0"/>
              </a:rPr>
              <a:t> data &lt;</a:t>
            </a:r>
            <a:r>
              <a:rPr lang="en-US" altLang="en-US" sz="1600" dirty="0" err="1" smtClean="0">
                <a:latin typeface="Verdana" panose="020B0604030504040204" pitchFamily="34" charset="0"/>
              </a:rPr>
              <a:t>y</a:t>
            </a:r>
            <a:r>
              <a:rPr lang="en-US" altLang="en-US" sz="1600" baseline="30000" dirty="0" err="1" smtClean="0">
                <a:latin typeface="Verdana" panose="020B0604030504040204" pitchFamily="34" charset="0"/>
              </a:rPr>
              <a:t>th</a:t>
            </a:r>
            <a:r>
              <a:rPr lang="en-US" altLang="en-US" sz="1600" baseline="30000" dirty="0" smtClean="0">
                <a:latin typeface="Verdana" panose="020B0604030504040204" pitchFamily="34" charset="0"/>
              </a:rPr>
              <a:t> </a:t>
            </a:r>
            <a:r>
              <a:rPr lang="en-US" altLang="en-US" sz="1600" dirty="0" smtClean="0">
                <a:latin typeface="Verdana" panose="020B0604030504040204" pitchFamily="34" charset="0"/>
              </a:rPr>
              <a:t>percentile is set equal to </a:t>
            </a:r>
            <a:r>
              <a:rPr lang="en-US" altLang="en-US" sz="1600" dirty="0" err="1" smtClean="0">
                <a:latin typeface="Verdana" panose="020B0604030504040204" pitchFamily="34" charset="0"/>
              </a:rPr>
              <a:t>y</a:t>
            </a:r>
            <a:r>
              <a:rPr lang="en-US" altLang="en-US" sz="1600" baseline="30000" dirty="0" err="1" smtClean="0">
                <a:latin typeface="Verdana" panose="020B0604030504040204" pitchFamily="34" charset="0"/>
              </a:rPr>
              <a:t>th</a:t>
            </a:r>
            <a:r>
              <a:rPr lang="en-US" altLang="en-US" sz="1600" dirty="0" smtClean="0">
                <a:latin typeface="Verdana" panose="020B0604030504040204" pitchFamily="34" charset="0"/>
              </a:rPr>
              <a:t> percentile. </a:t>
            </a:r>
            <a:endParaRPr lang="en-US" altLang="en-US" sz="1600" dirty="0">
              <a:latin typeface="Verdana" panose="020B0604030504040204" pitchFamily="34" charset="0"/>
            </a:endParaRPr>
          </a:p>
          <a:p>
            <a:pPr marL="285750" indent="-285750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600" dirty="0" smtClean="0">
                <a:latin typeface="Verdana" panose="020B0604030504040204" pitchFamily="34" charset="0"/>
              </a:rPr>
              <a:t>Weighted mean: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dirty="0">
                <a:latin typeface="Verdana" panose="020B0604030504040204" pitchFamily="34" charset="0"/>
              </a:rPr>
              <a:t>	</a:t>
            </a:r>
            <a:r>
              <a:rPr lang="en-US" altLang="en-US" sz="1600" dirty="0" smtClean="0">
                <a:latin typeface="Verdana" panose="020B0604030504040204" pitchFamily="34" charset="0"/>
              </a:rPr>
              <a:t>Data is organized in compact form:  sample value &amp; frequency.</a:t>
            </a:r>
            <a:endParaRPr lang="en-US" altLang="en-US" sz="1600" dirty="0">
              <a:latin typeface="Verdana" panose="020B060403050404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8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</p:spTree>
    <p:extLst>
      <p:ext uri="{BB962C8B-B14F-4D97-AF65-F5344CB8AC3E}">
        <p14:creationId xmlns:p14="http://schemas.microsoft.com/office/powerpoint/2010/main" val="386465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76400"/>
            <a:ext cx="8058150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200" b="1" dirty="0" smtClean="0"/>
              <a:t>B. </a:t>
            </a:r>
            <a:r>
              <a:rPr lang="en-US" altLang="en-US" sz="2200" b="1" dirty="0" smtClean="0">
                <a:solidFill>
                  <a:srgbClr val="FF0000"/>
                </a:solidFill>
              </a:rPr>
              <a:t>Sample median</a:t>
            </a:r>
            <a:r>
              <a:rPr lang="en-US" altLang="en-US" sz="2200" dirty="0" smtClean="0"/>
              <a:t> = middle value of sorted data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200" dirty="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000" b="1" dirty="0" smtClean="0">
              <a:solidFill>
                <a:srgbClr val="009900"/>
              </a:solidFill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600" i="1" dirty="0" smtClean="0">
                <a:latin typeface="Arial" panose="020B0604020202020204" pitchFamily="34" charset="0"/>
              </a:rPr>
              <a:t>Step 1:</a:t>
            </a:r>
            <a:r>
              <a:rPr lang="en-US" altLang="en-US" sz="1600" dirty="0" smtClean="0">
                <a:latin typeface="Arial" panose="020B0604020202020204" pitchFamily="34" charset="0"/>
              </a:rPr>
              <a:t> sort the data in increasing order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600" i="1" dirty="0" smtClean="0">
                <a:latin typeface="Arial" panose="020B0604020202020204" pitchFamily="34" charset="0"/>
              </a:rPr>
              <a:t>Step 2: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Arial" panose="020B0604020202020204" pitchFamily="34" charset="0"/>
              </a:rPr>
              <a:t>	a) if </a:t>
            </a:r>
            <a:r>
              <a:rPr lang="en-US" altLang="en-US" sz="1600" i="1" dirty="0" smtClean="0">
                <a:latin typeface="Arial" panose="020B0604020202020204" pitchFamily="34" charset="0"/>
              </a:rPr>
              <a:t>n</a:t>
            </a:r>
            <a:r>
              <a:rPr lang="en-US" altLang="en-US" sz="1600" dirty="0" smtClean="0">
                <a:latin typeface="Arial" panose="020B0604020202020204" pitchFamily="34" charset="0"/>
              </a:rPr>
              <a:t> is odd: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Arial" panose="020B0604020202020204" pitchFamily="34" charset="0"/>
              </a:rPr>
              <a:t>			Median = the middle value of sorted data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Arial" panose="020B0604020202020204" pitchFamily="34" charset="0"/>
              </a:rPr>
              <a:t>			(        </a:t>
            </a:r>
            <a:r>
              <a:rPr lang="en-US" altLang="en-US" sz="1600" dirty="0" err="1" smtClean="0">
                <a:latin typeface="Arial" panose="020B0604020202020204" pitchFamily="34" charset="0"/>
              </a:rPr>
              <a:t>th</a:t>
            </a:r>
            <a:r>
              <a:rPr lang="en-US" altLang="en-US" sz="1600" dirty="0" smtClean="0">
                <a:latin typeface="Arial" panose="020B0604020202020204" pitchFamily="34" charset="0"/>
              </a:rPr>
              <a:t> ordered observation)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600" dirty="0" smtClean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Arial" panose="020B0604020202020204" pitchFamily="34" charset="0"/>
              </a:rPr>
              <a:t>	b) if </a:t>
            </a:r>
            <a:r>
              <a:rPr lang="en-US" altLang="en-US" sz="1600" i="1" dirty="0" smtClean="0">
                <a:latin typeface="Arial" panose="020B0604020202020204" pitchFamily="34" charset="0"/>
              </a:rPr>
              <a:t>n</a:t>
            </a:r>
            <a:r>
              <a:rPr lang="en-US" altLang="en-US" sz="1600" dirty="0" smtClean="0">
                <a:latin typeface="Arial" panose="020B0604020202020204" pitchFamily="34" charset="0"/>
              </a:rPr>
              <a:t> is even: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Arial" panose="020B0604020202020204" pitchFamily="34" charset="0"/>
              </a:rPr>
              <a:t>			Median = the average of the 2 middle values of sorted data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Arial" panose="020B0604020202020204" pitchFamily="34" charset="0"/>
              </a:rPr>
              <a:t>			( the average of the       </a:t>
            </a:r>
            <a:r>
              <a:rPr lang="en-US" altLang="en-US" sz="1600" dirty="0" err="1" smtClean="0">
                <a:latin typeface="Arial" panose="020B0604020202020204" pitchFamily="34" charset="0"/>
              </a:rPr>
              <a:t>th</a:t>
            </a:r>
            <a:r>
              <a:rPr lang="en-US" altLang="en-US" sz="1600" dirty="0" smtClean="0">
                <a:latin typeface="Arial" panose="020B0604020202020204" pitchFamily="34" charset="0"/>
              </a:rPr>
              <a:t>  and           </a:t>
            </a:r>
            <a:r>
              <a:rPr lang="en-US" altLang="en-US" sz="1600" dirty="0" err="1" smtClean="0">
                <a:latin typeface="Arial" panose="020B0604020202020204" pitchFamily="34" charset="0"/>
              </a:rPr>
              <a:t>th</a:t>
            </a:r>
            <a:r>
              <a:rPr lang="en-US" altLang="en-US" sz="1600" dirty="0" smtClean="0">
                <a:latin typeface="Arial" panose="020B0604020202020204" pitchFamily="34" charset="0"/>
              </a:rPr>
              <a:t> ordered observations)</a:t>
            </a:r>
          </a:p>
        </p:txBody>
      </p:sp>
      <p:graphicFrame>
        <p:nvGraphicFramePr>
          <p:cNvPr id="55299" name="Object 5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129018"/>
              </p:ext>
            </p:extLst>
          </p:nvPr>
        </p:nvGraphicFramePr>
        <p:xfrm>
          <a:off x="1962150" y="3948113"/>
          <a:ext cx="4572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1" name="Equation" r:id="rId3" imgW="330057" imgH="393529" progId="Equation.3">
                  <p:embed/>
                </p:oleObj>
              </mc:Choice>
              <mc:Fallback>
                <p:oleObj name="Equation" r:id="rId3" imgW="330057" imgH="393529" progId="Equation.3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2150" y="3948113"/>
                        <a:ext cx="4572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55302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6E3C73F-A3FF-413E-9802-762CEE995D4C}" type="slidenum">
              <a:rPr lang="en-US" altLang="en-US" smtClean="0">
                <a:latin typeface="Verdana" panose="020B0604030504040204" pitchFamily="34" charset="0"/>
              </a:rPr>
              <a:pPr/>
              <a:t>49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graphicFrame>
        <p:nvGraphicFramePr>
          <p:cNvPr id="5530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887227"/>
              </p:ext>
            </p:extLst>
          </p:nvPr>
        </p:nvGraphicFramePr>
        <p:xfrm>
          <a:off x="3867150" y="5181600"/>
          <a:ext cx="2063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2" name="Equation" r:id="rId5" imgW="152334" imgH="393529" progId="Equation.3">
                  <p:embed/>
                </p:oleObj>
              </mc:Choice>
              <mc:Fallback>
                <p:oleObj name="Equation" r:id="rId5" imgW="152334" imgH="39352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7150" y="5181600"/>
                        <a:ext cx="2063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938003"/>
              </p:ext>
            </p:extLst>
          </p:nvPr>
        </p:nvGraphicFramePr>
        <p:xfrm>
          <a:off x="4860925" y="5175250"/>
          <a:ext cx="4476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3" name="Equation" r:id="rId7" imgW="330057" imgH="393529" progId="Equation.3">
                  <p:embed/>
                </p:oleObj>
              </mc:Choice>
              <mc:Fallback>
                <p:oleObj name="Equation" r:id="rId7" imgW="330057" imgH="39352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925" y="5175250"/>
                        <a:ext cx="4476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4037" y="3072606"/>
            <a:ext cx="638175" cy="1457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2925" y="4636280"/>
            <a:ext cx="628650" cy="163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1024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32A443B-6FB3-4D47-8592-F4B60E1F3A3B}" type="slidenum">
              <a:rPr lang="en-US" altLang="en-US" smtClean="0">
                <a:latin typeface="Verdana" panose="020B0604030504040204" pitchFamily="34" charset="0"/>
              </a:rPr>
              <a:pPr/>
              <a:t>5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247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1. Population vs. sample</a:t>
            </a:r>
            <a:endParaRPr lang="en-US" altLang="en-US" sz="2400" b="1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4" y="1331083"/>
            <a:ext cx="5395913" cy="52705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867400" y="2895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this a sample or a population?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1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>
          <a:xfrm>
            <a:off x="566738" y="1752600"/>
            <a:ext cx="8348662" cy="33734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dirty="0" smtClean="0"/>
              <a:t>   Median cuts data in half.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Therefore, median is the </a:t>
            </a:r>
            <a:r>
              <a:rPr lang="en-US" altLang="en-US" sz="2000" b="1" dirty="0" smtClean="0">
                <a:solidFill>
                  <a:srgbClr val="C00000"/>
                </a:solidFill>
              </a:rPr>
              <a:t>50</a:t>
            </a:r>
            <a:r>
              <a:rPr lang="en-US" altLang="en-US" sz="2000" b="1" baseline="30000" dirty="0" smtClean="0">
                <a:solidFill>
                  <a:srgbClr val="C00000"/>
                </a:solidFill>
              </a:rPr>
              <a:t>th</a:t>
            </a:r>
            <a:r>
              <a:rPr lang="en-US" altLang="en-US" sz="2000" b="1" dirty="0" smtClean="0">
                <a:solidFill>
                  <a:srgbClr val="C00000"/>
                </a:solidFill>
              </a:rPr>
              <a:t> percentile</a:t>
            </a:r>
            <a:r>
              <a:rPr lang="en-US" altLang="en-US" sz="2000" dirty="0" smtClean="0">
                <a:solidFill>
                  <a:srgbClr val="C00000"/>
                </a:solidFill>
              </a:rPr>
              <a:t> </a:t>
            </a:r>
            <a:r>
              <a:rPr lang="en-US" altLang="en-US" sz="2000" dirty="0" smtClean="0"/>
              <a:t>of data.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 smtClean="0"/>
          </a:p>
        </p:txBody>
      </p:sp>
      <p:sp>
        <p:nvSpPr>
          <p:cNvPr id="18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5632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7E4658-64E3-4430-94FB-4CD6BE946C54}" type="slidenum">
              <a:rPr lang="en-US" altLang="en-US" smtClean="0">
                <a:latin typeface="Verdana" panose="020B0604030504040204" pitchFamily="34" charset="0"/>
              </a:rPr>
              <a:pPr/>
              <a:t>50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56326" name="Line 4"/>
          <p:cNvSpPr>
            <a:spLocks noChangeShapeType="1"/>
          </p:cNvSpPr>
          <p:nvPr/>
        </p:nvSpPr>
        <p:spPr bwMode="auto">
          <a:xfrm flipV="1">
            <a:off x="2743200" y="3065463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7" name="Line 5"/>
          <p:cNvSpPr>
            <a:spLocks noChangeShapeType="1"/>
          </p:cNvSpPr>
          <p:nvPr/>
        </p:nvSpPr>
        <p:spPr bwMode="auto">
          <a:xfrm>
            <a:off x="2743200" y="4665663"/>
            <a:ext cx="381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8" name="Text Box 6"/>
          <p:cNvSpPr txBox="1">
            <a:spLocks noChangeArrowheads="1"/>
          </p:cNvSpPr>
          <p:nvPr/>
        </p:nvSpPr>
        <p:spPr bwMode="auto">
          <a:xfrm>
            <a:off x="3581400" y="4665663"/>
            <a:ext cx="1828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Verdana" panose="020B0604030504040204" pitchFamily="34" charset="0"/>
              </a:rPr>
              <a:t>Median</a:t>
            </a:r>
          </a:p>
        </p:txBody>
      </p:sp>
      <p:sp>
        <p:nvSpPr>
          <p:cNvPr id="56329" name="Freeform 7"/>
          <p:cNvSpPr>
            <a:spLocks/>
          </p:cNvSpPr>
          <p:nvPr/>
        </p:nvSpPr>
        <p:spPr bwMode="auto">
          <a:xfrm>
            <a:off x="2743200" y="3040063"/>
            <a:ext cx="3200400" cy="1651000"/>
          </a:xfrm>
          <a:custGeom>
            <a:avLst/>
            <a:gdLst>
              <a:gd name="T0" fmla="*/ 0 w 2016"/>
              <a:gd name="T1" fmla="*/ 2147483646 h 1040"/>
              <a:gd name="T2" fmla="*/ 2147483646 w 2016"/>
              <a:gd name="T3" fmla="*/ 2147483646 h 1040"/>
              <a:gd name="T4" fmla="*/ 2147483646 w 2016"/>
              <a:gd name="T5" fmla="*/ 2147483646 h 1040"/>
              <a:gd name="T6" fmla="*/ 2147483646 w 2016"/>
              <a:gd name="T7" fmla="*/ 2147483646 h 1040"/>
              <a:gd name="T8" fmla="*/ 2147483646 w 2016"/>
              <a:gd name="T9" fmla="*/ 2147483646 h 1040"/>
              <a:gd name="T10" fmla="*/ 2147483646 w 2016"/>
              <a:gd name="T11" fmla="*/ 2147483646 h 10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16"/>
              <a:gd name="T19" fmla="*/ 0 h 1040"/>
              <a:gd name="T20" fmla="*/ 2016 w 2016"/>
              <a:gd name="T21" fmla="*/ 1040 h 10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16" h="1040">
                <a:moveTo>
                  <a:pt x="0" y="1024"/>
                </a:moveTo>
                <a:cubicBezTo>
                  <a:pt x="68" y="1032"/>
                  <a:pt x="136" y="1040"/>
                  <a:pt x="240" y="880"/>
                </a:cubicBezTo>
                <a:cubicBezTo>
                  <a:pt x="344" y="720"/>
                  <a:pt x="472" y="128"/>
                  <a:pt x="624" y="64"/>
                </a:cubicBezTo>
                <a:cubicBezTo>
                  <a:pt x="776" y="0"/>
                  <a:pt x="984" y="352"/>
                  <a:pt x="1152" y="496"/>
                </a:cubicBezTo>
                <a:cubicBezTo>
                  <a:pt x="1320" y="640"/>
                  <a:pt x="1488" y="840"/>
                  <a:pt x="1632" y="928"/>
                </a:cubicBezTo>
                <a:cubicBezTo>
                  <a:pt x="1776" y="1016"/>
                  <a:pt x="1952" y="1008"/>
                  <a:pt x="2016" y="1024"/>
                </a:cubicBezTo>
              </a:path>
            </a:pathLst>
          </a:custGeom>
          <a:solidFill>
            <a:srgbClr val="CC99FF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30" name="Line 8"/>
          <p:cNvSpPr>
            <a:spLocks noChangeShapeType="1"/>
          </p:cNvSpPr>
          <p:nvPr/>
        </p:nvSpPr>
        <p:spPr bwMode="auto">
          <a:xfrm>
            <a:off x="4114800" y="2989263"/>
            <a:ext cx="0" cy="16764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31" name="Text Box 9"/>
          <p:cNvSpPr txBox="1">
            <a:spLocks noChangeArrowheads="1"/>
          </p:cNvSpPr>
          <p:nvPr/>
        </p:nvSpPr>
        <p:spPr bwMode="auto">
          <a:xfrm>
            <a:off x="3200400" y="3979863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>
                <a:solidFill>
                  <a:srgbClr val="3333CC"/>
                </a:solidFill>
                <a:latin typeface="Verdana" panose="020B0604030504040204" pitchFamily="34" charset="0"/>
              </a:rPr>
              <a:t>50%</a:t>
            </a:r>
          </a:p>
        </p:txBody>
      </p:sp>
      <p:sp>
        <p:nvSpPr>
          <p:cNvPr id="56332" name="Text Box 10"/>
          <p:cNvSpPr txBox="1">
            <a:spLocks noChangeArrowheads="1"/>
          </p:cNvSpPr>
          <p:nvPr/>
        </p:nvSpPr>
        <p:spPr bwMode="auto">
          <a:xfrm>
            <a:off x="4191000" y="3979863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>
                <a:solidFill>
                  <a:srgbClr val="3333CC"/>
                </a:solidFill>
                <a:latin typeface="Verdana" panose="020B0604030504040204" pitchFamily="34" charset="0"/>
              </a:rPr>
              <a:t>50%</a:t>
            </a:r>
          </a:p>
        </p:txBody>
      </p:sp>
      <p:sp>
        <p:nvSpPr>
          <p:cNvPr id="56333" name="Text Box 11"/>
          <p:cNvSpPr txBox="1">
            <a:spLocks noChangeArrowheads="1"/>
          </p:cNvSpPr>
          <p:nvPr/>
        </p:nvSpPr>
        <p:spPr bwMode="auto">
          <a:xfrm>
            <a:off x="6248400" y="4208463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>
                <a:latin typeface="Verdana" panose="020B0604030504040204" pitchFamily="34" charset="0"/>
              </a:rPr>
              <a:t>x</a:t>
            </a:r>
          </a:p>
        </p:txBody>
      </p:sp>
      <p:sp>
        <p:nvSpPr>
          <p:cNvPr id="56334" name="Text Box 12"/>
          <p:cNvSpPr txBox="1">
            <a:spLocks noChangeArrowheads="1"/>
          </p:cNvSpPr>
          <p:nvPr/>
        </p:nvSpPr>
        <p:spPr bwMode="auto">
          <a:xfrm>
            <a:off x="2209800" y="3065463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>
                <a:latin typeface="Verdana" panose="020B0604030504040204" pitchFamily="34" charset="0"/>
              </a:rPr>
              <a:t>f</a:t>
            </a:r>
          </a:p>
        </p:txBody>
      </p:sp>
      <p:sp>
        <p:nvSpPr>
          <p:cNvPr id="56335" name="Oval 13"/>
          <p:cNvSpPr>
            <a:spLocks noChangeArrowheads="1"/>
          </p:cNvSpPr>
          <p:nvPr/>
        </p:nvSpPr>
        <p:spPr bwMode="auto">
          <a:xfrm>
            <a:off x="4038600" y="458946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5734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40AAAA4-C1B7-4347-9CB0-E8482F5ED4D6}" type="slidenum">
              <a:rPr lang="en-US" altLang="en-US" smtClean="0">
                <a:latin typeface="Verdana" panose="020B0604030504040204" pitchFamily="34" charset="0"/>
              </a:rPr>
              <a:pPr/>
              <a:t>51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57349" name="Rectangle 4"/>
          <p:cNvSpPr>
            <a:spLocks noChangeArrowheads="1"/>
          </p:cNvSpPr>
          <p:nvPr/>
        </p:nvSpPr>
        <p:spPr bwMode="auto">
          <a:xfrm>
            <a:off x="457200" y="1600200"/>
            <a:ext cx="8458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sz="2000" b="1" dirty="0"/>
              <a:t>Median is NOT sensitive to outliers.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en-US" altLang="en-US" sz="2200" dirty="0"/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457200" y="2971800"/>
            <a:ext cx="80772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i="1" u="sng">
              <a:latin typeface="Verdan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en-US" i="1" u="sng">
              <a:latin typeface="Verdan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b="1">
                <a:latin typeface="Verdana" panose="020B0604030504040204" pitchFamily="34" charset="0"/>
              </a:rPr>
              <a:t>Data set 1:</a:t>
            </a:r>
            <a:r>
              <a:rPr lang="en-US" altLang="en-US">
                <a:latin typeface="Verdana" panose="020B0604030504040204" pitchFamily="34" charset="0"/>
              </a:rPr>
              <a:t>     1  3  7  2   3              </a:t>
            </a:r>
            <a:r>
              <a:rPr lang="en-US" altLang="en-US">
                <a:latin typeface="Verdana" panose="020B0604030504040204" pitchFamily="34" charset="0"/>
                <a:sym typeface="Wingdings" panose="05000000000000000000" pitchFamily="2" charset="2"/>
              </a:rPr>
              <a:t>  median = 3</a:t>
            </a:r>
          </a:p>
          <a:p>
            <a:pPr eaLnBrk="1" hangingPunct="1">
              <a:spcBef>
                <a:spcPct val="50000"/>
              </a:spcBef>
            </a:pPr>
            <a:endParaRPr lang="en-US" altLang="en-US">
              <a:latin typeface="Verdana" panose="020B0604030504040204" pitchFamily="34" charset="0"/>
              <a:sym typeface="Wingdings" panose="05000000000000000000" pitchFamily="2" charset="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b="1">
                <a:latin typeface="Verdana" panose="020B0604030504040204" pitchFamily="34" charset="0"/>
                <a:sym typeface="Wingdings" panose="05000000000000000000" pitchFamily="2" charset="2"/>
              </a:rPr>
              <a:t>Data set 2:</a:t>
            </a:r>
            <a:r>
              <a:rPr lang="en-US" altLang="en-US">
                <a:latin typeface="Verdana" panose="020B0604030504040204" pitchFamily="34" charset="0"/>
                <a:sym typeface="Wingdings" panose="05000000000000000000" pitchFamily="2" charset="2"/>
              </a:rPr>
              <a:t>     </a:t>
            </a:r>
            <a:r>
              <a:rPr lang="en-US" altLang="en-US">
                <a:latin typeface="Verdana" panose="020B0604030504040204" pitchFamily="34" charset="0"/>
              </a:rPr>
              <a:t>1  3  7  2   </a:t>
            </a:r>
            <a:r>
              <a:rPr lang="en-US" altLang="en-US">
                <a:solidFill>
                  <a:srgbClr val="FF0000"/>
                </a:solidFill>
                <a:latin typeface="Verdana" panose="020B0604030504040204" pitchFamily="34" charset="0"/>
              </a:rPr>
              <a:t>15</a:t>
            </a:r>
            <a:r>
              <a:rPr lang="en-US" altLang="en-US">
                <a:latin typeface="Verdana" panose="020B0604030504040204" pitchFamily="34" charset="0"/>
              </a:rPr>
              <a:t>            </a:t>
            </a:r>
            <a:r>
              <a:rPr lang="en-US" altLang="en-US">
                <a:latin typeface="Verdana" panose="020B0604030504040204" pitchFamily="34" charset="0"/>
                <a:sym typeface="Wingdings" panose="05000000000000000000" pitchFamily="2" charset="2"/>
              </a:rPr>
              <a:t>  median = 3</a:t>
            </a:r>
            <a:endParaRPr lang="en-US" altLang="en-US">
              <a:latin typeface="Verdana" panose="020B0604030504040204" pitchFamily="34" charset="0"/>
            </a:endParaRP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228600" y="5334000"/>
            <a:ext cx="845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dirty="0">
                <a:latin typeface="Verdana" panose="020B0604030504040204" pitchFamily="34" charset="0"/>
              </a:rPr>
              <a:t>Therefore, median is a good measure of center even for skewed data or data with outliers.</a:t>
            </a:r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2209800" y="3733800"/>
            <a:ext cx="21336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7353" name="Rectangle 9"/>
          <p:cNvSpPr>
            <a:spLocks noChangeArrowheads="1"/>
          </p:cNvSpPr>
          <p:nvPr/>
        </p:nvSpPr>
        <p:spPr bwMode="auto">
          <a:xfrm>
            <a:off x="2209800" y="4495800"/>
            <a:ext cx="21336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  <p:sp>
        <p:nvSpPr>
          <p:cNvPr id="57356" name="TextBox 14"/>
          <p:cNvSpPr txBox="1">
            <a:spLocks noChangeArrowheads="1"/>
          </p:cNvSpPr>
          <p:nvPr/>
        </p:nvSpPr>
        <p:spPr bwMode="auto">
          <a:xfrm>
            <a:off x="565150" y="3200400"/>
            <a:ext cx="1143000" cy="369888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6738" y="1752600"/>
            <a:ext cx="3925887" cy="4267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2600" dirty="0" smtClean="0">
                <a:solidFill>
                  <a:srgbClr val="009900"/>
                </a:solidFill>
              </a:rPr>
              <a:t>Symmetric data</a:t>
            </a:r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endParaRPr lang="en-US" altLang="en-US" sz="2600" dirty="0" smtClean="0">
              <a:solidFill>
                <a:srgbClr val="009900"/>
              </a:solidFill>
            </a:endParaRPr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endParaRPr lang="en-US" altLang="en-US" sz="2600" dirty="0" smtClean="0"/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endParaRPr lang="en-US" altLang="en-US" sz="2600" dirty="0" smtClean="0"/>
          </a:p>
          <a:p>
            <a:pPr marL="0" indent="0" eaLnBrk="1" hangingPunct="1">
              <a:buNone/>
            </a:pPr>
            <a:r>
              <a:rPr lang="en-US" altLang="en-US" sz="2600" dirty="0" smtClean="0">
                <a:solidFill>
                  <a:srgbClr val="009900"/>
                </a:solidFill>
              </a:rPr>
              <a:t>Left-skewed data</a:t>
            </a:r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endParaRPr lang="en-US" altLang="en-US" sz="2600" dirty="0" smtClean="0"/>
          </a:p>
          <a:p>
            <a:pPr marL="533400" indent="-533400" eaLnBrk="1" hangingPunct="1">
              <a:buFont typeface="Wingdings" panose="05000000000000000000" pitchFamily="2" charset="2"/>
              <a:buAutoNum type="arabicPeriod"/>
            </a:pPr>
            <a:endParaRPr lang="en-US" altLang="en-US" sz="2600" dirty="0" smtClean="0"/>
          </a:p>
          <a:p>
            <a:pPr marL="0" indent="0" eaLnBrk="1" hangingPunct="1">
              <a:buNone/>
            </a:pPr>
            <a:r>
              <a:rPr lang="en-US" altLang="en-US" sz="2600" dirty="0" smtClean="0">
                <a:solidFill>
                  <a:srgbClr val="009900"/>
                </a:solidFill>
              </a:rPr>
              <a:t>Right-skewed data</a:t>
            </a:r>
          </a:p>
        </p:txBody>
      </p:sp>
      <p:sp>
        <p:nvSpPr>
          <p:cNvPr id="22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59397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E267D5-701A-4885-97DA-6546C1AF15CD}" type="slidenum">
              <a:rPr lang="en-US" altLang="en-US" smtClean="0">
                <a:latin typeface="Verdana" panose="020B0604030504040204" pitchFamily="34" charset="0"/>
              </a:rPr>
              <a:pPr/>
              <a:t>52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pic>
        <p:nvPicPr>
          <p:cNvPr id="593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" t="3479" r="54494" b="6087"/>
          <a:stretch>
            <a:fillRect/>
          </a:stretch>
        </p:blipFill>
        <p:spPr bwMode="auto">
          <a:xfrm>
            <a:off x="6400800" y="1524000"/>
            <a:ext cx="2514600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9" name="Oval 5"/>
          <p:cNvSpPr>
            <a:spLocks noChangeArrowheads="1"/>
          </p:cNvSpPr>
          <p:nvPr/>
        </p:nvSpPr>
        <p:spPr bwMode="auto">
          <a:xfrm>
            <a:off x="7696200" y="2667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9400" name="Text Box 6"/>
          <p:cNvSpPr txBox="1">
            <a:spLocks noChangeArrowheads="1"/>
          </p:cNvSpPr>
          <p:nvPr/>
        </p:nvSpPr>
        <p:spPr bwMode="auto">
          <a:xfrm>
            <a:off x="6629400" y="28956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>
              <a:latin typeface="Verdana" panose="020B0604030504040204" pitchFamily="34" charset="0"/>
            </a:endParaRPr>
          </a:p>
        </p:txBody>
      </p:sp>
      <p:sp>
        <p:nvSpPr>
          <p:cNvPr id="59401" name="Text Box 10"/>
          <p:cNvSpPr txBox="1">
            <a:spLocks noChangeArrowheads="1"/>
          </p:cNvSpPr>
          <p:nvPr/>
        </p:nvSpPr>
        <p:spPr bwMode="auto">
          <a:xfrm>
            <a:off x="7162800" y="281940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 b="1">
                <a:solidFill>
                  <a:srgbClr val="FF0000"/>
                </a:solidFill>
                <a:latin typeface="Verdana" panose="020B0604030504040204" pitchFamily="34" charset="0"/>
              </a:rPr>
              <a:t>Mean=median</a:t>
            </a:r>
          </a:p>
        </p:txBody>
      </p:sp>
      <p:sp>
        <p:nvSpPr>
          <p:cNvPr id="59402" name="Text Box 11"/>
          <p:cNvSpPr txBox="1">
            <a:spLocks noChangeArrowheads="1"/>
          </p:cNvSpPr>
          <p:nvPr/>
        </p:nvSpPr>
        <p:spPr bwMode="auto">
          <a:xfrm>
            <a:off x="1447800" y="2209800"/>
            <a:ext cx="3962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Verdana" panose="020B0604030504040204" pitchFamily="34" charset="0"/>
              </a:rPr>
              <a:t>Mean ≈ Median</a:t>
            </a:r>
          </a:p>
        </p:txBody>
      </p:sp>
      <p:sp>
        <p:nvSpPr>
          <p:cNvPr id="59403" name="Text Box 12"/>
          <p:cNvSpPr txBox="1">
            <a:spLocks noChangeArrowheads="1"/>
          </p:cNvSpPr>
          <p:nvPr/>
        </p:nvSpPr>
        <p:spPr bwMode="auto">
          <a:xfrm>
            <a:off x="1447800" y="3962400"/>
            <a:ext cx="3962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Verdana" panose="020B0604030504040204" pitchFamily="34" charset="0"/>
              </a:rPr>
              <a:t>Mean &lt; Median</a:t>
            </a:r>
          </a:p>
        </p:txBody>
      </p:sp>
      <p:sp>
        <p:nvSpPr>
          <p:cNvPr id="59404" name="Text Box 13"/>
          <p:cNvSpPr txBox="1">
            <a:spLocks noChangeArrowheads="1"/>
          </p:cNvSpPr>
          <p:nvPr/>
        </p:nvSpPr>
        <p:spPr bwMode="auto">
          <a:xfrm>
            <a:off x="1371600" y="5395913"/>
            <a:ext cx="3962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Verdana" panose="020B0604030504040204" pitchFamily="34" charset="0"/>
              </a:rPr>
              <a:t>Mean &gt; Median</a:t>
            </a:r>
          </a:p>
        </p:txBody>
      </p:sp>
      <p:pic>
        <p:nvPicPr>
          <p:cNvPr id="59405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40" t="20239" b="5551"/>
          <a:stretch>
            <a:fillRect/>
          </a:stretch>
        </p:blipFill>
        <p:spPr bwMode="auto">
          <a:xfrm>
            <a:off x="4876800" y="3200400"/>
            <a:ext cx="23622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6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1" t="20239" r="54839" b="5551"/>
          <a:stretch>
            <a:fillRect/>
          </a:stretch>
        </p:blipFill>
        <p:spPr bwMode="auto">
          <a:xfrm>
            <a:off x="6400800" y="4800600"/>
            <a:ext cx="2438400" cy="141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7" name="Oval 17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9408" name="Oval 18"/>
          <p:cNvSpPr>
            <a:spLocks noChangeArrowheads="1"/>
          </p:cNvSpPr>
          <p:nvPr/>
        </p:nvSpPr>
        <p:spPr bwMode="auto">
          <a:xfrm>
            <a:off x="6096000" y="4267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9409" name="Text Box 19"/>
          <p:cNvSpPr txBox="1">
            <a:spLocks noChangeArrowheads="1"/>
          </p:cNvSpPr>
          <p:nvPr/>
        </p:nvSpPr>
        <p:spPr bwMode="auto">
          <a:xfrm>
            <a:off x="5715000" y="441960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 b="1">
                <a:solidFill>
                  <a:srgbClr val="FF0000"/>
                </a:solidFill>
                <a:latin typeface="Verdana" panose="020B0604030504040204" pitchFamily="34" charset="0"/>
              </a:rPr>
              <a:t>Mean&lt;median</a:t>
            </a:r>
          </a:p>
        </p:txBody>
      </p:sp>
      <p:sp>
        <p:nvSpPr>
          <p:cNvPr id="59410" name="Oval 20"/>
          <p:cNvSpPr>
            <a:spLocks noChangeArrowheads="1"/>
          </p:cNvSpPr>
          <p:nvPr/>
        </p:nvSpPr>
        <p:spPr bwMode="auto">
          <a:xfrm>
            <a:off x="7391400" y="5943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9411" name="Oval 21"/>
          <p:cNvSpPr>
            <a:spLocks noChangeArrowheads="1"/>
          </p:cNvSpPr>
          <p:nvPr/>
        </p:nvSpPr>
        <p:spPr bwMode="auto">
          <a:xfrm>
            <a:off x="7848600" y="5943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9412" name="Text Box 23"/>
          <p:cNvSpPr txBox="1">
            <a:spLocks noChangeArrowheads="1"/>
          </p:cNvSpPr>
          <p:nvPr/>
        </p:nvSpPr>
        <p:spPr bwMode="auto">
          <a:xfrm>
            <a:off x="6858000" y="6096000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 b="1">
                <a:solidFill>
                  <a:srgbClr val="FF0000"/>
                </a:solidFill>
                <a:latin typeface="Verdana" panose="020B0604030504040204" pitchFamily="34" charset="0"/>
              </a:rPr>
              <a:t>Median&lt;mean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5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6042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0CD8C51-3F4D-4EA8-BFB4-29754BC10D81}" type="slidenum">
              <a:rPr lang="en-US" altLang="en-US" smtClean="0">
                <a:latin typeface="Verdana" panose="020B0604030504040204" pitchFamily="34" charset="0"/>
              </a:rPr>
              <a:pPr/>
              <a:t>53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  <p:sp>
        <p:nvSpPr>
          <p:cNvPr id="60423" name="TextBox 1"/>
          <p:cNvSpPr txBox="1">
            <a:spLocks noChangeArrowheads="1"/>
          </p:cNvSpPr>
          <p:nvPr/>
        </p:nvSpPr>
        <p:spPr bwMode="auto">
          <a:xfrm>
            <a:off x="606425" y="1576388"/>
            <a:ext cx="8385175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1">
                <a:solidFill>
                  <a:srgbClr val="990033"/>
                </a:solidFill>
              </a:rPr>
              <a:t>Median housing prices:</a:t>
            </a:r>
          </a:p>
          <a:p>
            <a:endParaRPr lang="en-US" altLang="en-US" sz="1600"/>
          </a:p>
          <a:p>
            <a:pPr lvl="1"/>
            <a:r>
              <a:rPr lang="en-US" altLang="en-US" sz="1600"/>
              <a:t>CNNMoney.com January 6, 2009: </a:t>
            </a:r>
            <a:r>
              <a:rPr lang="en-US" altLang="en-US" sz="1600">
                <a:hlinkClick r:id="rId2"/>
              </a:rPr>
              <a:t>“NYC real estate defies gravity – so far”</a:t>
            </a:r>
            <a:endParaRPr lang="en-US" altLang="en-US" sz="1600"/>
          </a:p>
          <a:p>
            <a:pPr lvl="1"/>
            <a:endParaRPr lang="en-US" altLang="en-US" sz="1600"/>
          </a:p>
          <a:p>
            <a:pPr lvl="1"/>
            <a:endParaRPr lang="en-US" altLang="en-US" sz="1600"/>
          </a:p>
          <a:p>
            <a:pPr lvl="1"/>
            <a:r>
              <a:rPr lang="en-US" altLang="en-US" sz="1600"/>
              <a:t>CNNMoney.com August 16, 2007: </a:t>
            </a:r>
            <a:r>
              <a:rPr lang="en-US" altLang="en-US" sz="1600">
                <a:hlinkClick r:id="rId3"/>
              </a:rPr>
              <a:t>“Latest home prices”</a:t>
            </a:r>
            <a:endParaRPr lang="en-US" altLang="en-US" sz="1600"/>
          </a:p>
          <a:p>
            <a:pPr lvl="1"/>
            <a:endParaRPr lang="en-US" altLang="en-US" sz="1600"/>
          </a:p>
          <a:p>
            <a:pPr lvl="1"/>
            <a:endParaRPr lang="en-US" altLang="en-US" sz="1600"/>
          </a:p>
          <a:p>
            <a:pPr lvl="1"/>
            <a:r>
              <a:rPr lang="en-US" altLang="en-US" sz="1600"/>
              <a:t>CNNMoney.com 2012: </a:t>
            </a:r>
            <a:r>
              <a:rPr lang="en-US" altLang="en-US" sz="1600">
                <a:hlinkClick r:id="rId4"/>
              </a:rPr>
              <a:t>“Most affordable U.S. cities to buy a home” 8.Syracuse, N.Y.</a:t>
            </a:r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r>
              <a:rPr lang="en-US" altLang="en-US" sz="1600" b="1">
                <a:solidFill>
                  <a:srgbClr val="990033"/>
                </a:solidFill>
              </a:rPr>
              <a:t>Median income:</a:t>
            </a:r>
          </a:p>
          <a:p>
            <a:endParaRPr lang="en-US" altLang="en-US" sz="1600"/>
          </a:p>
          <a:p>
            <a:pPr lvl="1"/>
            <a:r>
              <a:rPr lang="en-US" altLang="en-US" sz="1600"/>
              <a:t>Huffington Post, August 22, 2013: </a:t>
            </a:r>
            <a:r>
              <a:rPr lang="en-US" altLang="en-US" sz="1600">
                <a:hlinkClick r:id="rId5"/>
              </a:rPr>
              <a:t>“Median household income dropped 4 percent since the end of the great recession: report” </a:t>
            </a:r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pPr algn="ctr"/>
            <a:r>
              <a:rPr lang="en-US" altLang="en-US" sz="1400"/>
              <a:t>(Right-click on the underlined link </a:t>
            </a:r>
            <a:r>
              <a:rPr lang="en-US" altLang="en-US" sz="1400">
                <a:sym typeface="Wingdings" panose="05000000000000000000" pitchFamily="2" charset="2"/>
              </a:rPr>
              <a:t> Open Hyperlink)</a:t>
            </a:r>
            <a:endParaRPr lang="en-US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6246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0F6B6E-E1CB-4B73-AFB7-318522AF894B}" type="slidenum">
              <a:rPr lang="en-US" altLang="en-US" smtClean="0">
                <a:latin typeface="Verdana" panose="020B0604030504040204" pitchFamily="34" charset="0"/>
              </a:rPr>
              <a:pPr/>
              <a:t>54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pic>
        <p:nvPicPr>
          <p:cNvPr id="62469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4" b="4534"/>
          <a:stretch/>
        </p:blipFill>
        <p:spPr bwMode="auto">
          <a:xfrm>
            <a:off x="457200" y="2667000"/>
            <a:ext cx="8458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Text Box 4"/>
          <p:cNvSpPr txBox="1">
            <a:spLocks noChangeArrowheads="1"/>
          </p:cNvSpPr>
          <p:nvPr/>
        </p:nvSpPr>
        <p:spPr bwMode="auto">
          <a:xfrm>
            <a:off x="685800" y="1752600"/>
            <a:ext cx="72390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 smtClean="0">
                <a:latin typeface="Verdana" panose="020B0604030504040204" pitchFamily="34" charset="0"/>
              </a:rPr>
              <a:t>C</a:t>
            </a:r>
            <a:r>
              <a:rPr lang="en-US" altLang="en-US" b="1" dirty="0">
                <a:latin typeface="Verdana" panose="020B0604030504040204" pitchFamily="34" charset="0"/>
              </a:rPr>
              <a:t>. </a:t>
            </a:r>
            <a:r>
              <a:rPr lang="en-US" alt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Sample mode</a:t>
            </a:r>
            <a:r>
              <a:rPr lang="en-US" altLang="en-US" dirty="0">
                <a:latin typeface="Verdana" panose="020B0604030504040204" pitchFamily="34" charset="0"/>
              </a:rPr>
              <a:t> </a:t>
            </a:r>
            <a:r>
              <a:rPr lang="en-US" altLang="en-US" sz="1600" dirty="0">
                <a:latin typeface="Verdana" panose="020B0604030504040204" pitchFamily="34" charset="0"/>
              </a:rPr>
              <a:t>= the most frequent </a:t>
            </a:r>
            <a:r>
              <a:rPr lang="en-US" altLang="en-US" sz="1600" dirty="0" smtClean="0">
                <a:latin typeface="Verdana" panose="020B0604030504040204" pitchFamily="34" charset="0"/>
              </a:rPr>
              <a:t>observation.</a:t>
            </a:r>
            <a:endParaRPr lang="en-US" altLang="en-US" sz="16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sz="1600" dirty="0">
                <a:latin typeface="Verdana" panose="020B0604030504040204" pitchFamily="34" charset="0"/>
              </a:rPr>
              <a:t>    Usually used for </a:t>
            </a:r>
            <a:r>
              <a:rPr lang="en-US" altLang="en-US" sz="1600" dirty="0">
                <a:solidFill>
                  <a:srgbClr val="C00000"/>
                </a:solidFill>
                <a:latin typeface="Verdana" panose="020B0604030504040204" pitchFamily="34" charset="0"/>
              </a:rPr>
              <a:t>discrete</a:t>
            </a:r>
            <a:r>
              <a:rPr lang="en-US" altLang="en-US" sz="1600" dirty="0">
                <a:latin typeface="Verdana" panose="020B0604030504040204" pitchFamily="34" charset="0"/>
              </a:rPr>
              <a:t> quantitative data. </a:t>
            </a:r>
          </a:p>
        </p:txBody>
      </p:sp>
      <p:sp>
        <p:nvSpPr>
          <p:cNvPr id="62471" name="Oval 7"/>
          <p:cNvSpPr>
            <a:spLocks noChangeArrowheads="1"/>
          </p:cNvSpPr>
          <p:nvPr/>
        </p:nvSpPr>
        <p:spPr bwMode="auto">
          <a:xfrm>
            <a:off x="1828800" y="4495800"/>
            <a:ext cx="457200" cy="457200"/>
          </a:xfrm>
          <a:prstGeom prst="ellips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72" name="Oval 8"/>
          <p:cNvSpPr>
            <a:spLocks noChangeArrowheads="1"/>
          </p:cNvSpPr>
          <p:nvPr/>
        </p:nvSpPr>
        <p:spPr bwMode="auto">
          <a:xfrm>
            <a:off x="7696200" y="4419600"/>
            <a:ext cx="457200" cy="457200"/>
          </a:xfrm>
          <a:prstGeom prst="ellips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73" name="Text Box 9"/>
          <p:cNvSpPr txBox="1">
            <a:spLocks noChangeArrowheads="1"/>
          </p:cNvSpPr>
          <p:nvPr/>
        </p:nvSpPr>
        <p:spPr bwMode="auto">
          <a:xfrm>
            <a:off x="1295400" y="4876800"/>
            <a:ext cx="1828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b="1">
                <a:latin typeface="Verdana" panose="020B0604030504040204" pitchFamily="34" charset="0"/>
              </a:rPr>
              <a:t>Mode = 3</a:t>
            </a:r>
          </a:p>
        </p:txBody>
      </p:sp>
      <p:sp>
        <p:nvSpPr>
          <p:cNvPr id="62474" name="Text Box 10"/>
          <p:cNvSpPr txBox="1">
            <a:spLocks noChangeArrowheads="1"/>
          </p:cNvSpPr>
          <p:nvPr/>
        </p:nvSpPr>
        <p:spPr bwMode="auto">
          <a:xfrm>
            <a:off x="7162800" y="4876800"/>
            <a:ext cx="1828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b="1">
                <a:latin typeface="Verdana" panose="020B0604030504040204" pitchFamily="34" charset="0"/>
              </a:rPr>
              <a:t>Mode = 7</a:t>
            </a:r>
          </a:p>
        </p:txBody>
      </p:sp>
      <p:sp>
        <p:nvSpPr>
          <p:cNvPr id="62475" name="Text Box 11"/>
          <p:cNvSpPr txBox="1">
            <a:spLocks noChangeArrowheads="1"/>
          </p:cNvSpPr>
          <p:nvPr/>
        </p:nvSpPr>
        <p:spPr bwMode="auto">
          <a:xfrm>
            <a:off x="457200" y="5410200"/>
            <a:ext cx="8153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>
              <a:latin typeface="Verdan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sz="1600">
                <a:latin typeface="Verdana" panose="020B0604030504040204" pitchFamily="34" charset="0"/>
              </a:rPr>
              <a:t>Data sample: 4 </a:t>
            </a:r>
            <a:r>
              <a:rPr lang="en-US" altLang="en-US" sz="1600" u="sng">
                <a:latin typeface="Verdana" panose="020B0604030504040204" pitchFamily="34" charset="0"/>
              </a:rPr>
              <a:t>3</a:t>
            </a:r>
            <a:r>
              <a:rPr lang="en-US" altLang="en-US" sz="1600">
                <a:latin typeface="Verdana" panose="020B0604030504040204" pitchFamily="34" charset="0"/>
              </a:rPr>
              <a:t> 6 </a:t>
            </a:r>
            <a:r>
              <a:rPr lang="en-US" altLang="en-US" sz="1600" u="sng">
                <a:latin typeface="Verdana" panose="020B0604030504040204" pitchFamily="34" charset="0"/>
              </a:rPr>
              <a:t>3</a:t>
            </a:r>
            <a:r>
              <a:rPr lang="en-US" altLang="en-US" sz="1600">
                <a:latin typeface="Verdana" panose="020B0604030504040204" pitchFamily="34" charset="0"/>
              </a:rPr>
              <a:t> 7 6 1 </a:t>
            </a:r>
            <a:r>
              <a:rPr lang="en-US" altLang="en-US" sz="1600" u="sng">
                <a:latin typeface="Verdana" panose="020B0604030504040204" pitchFamily="34" charset="0"/>
              </a:rPr>
              <a:t>3</a:t>
            </a:r>
            <a:r>
              <a:rPr lang="en-US" altLang="en-US" sz="1600">
                <a:latin typeface="Verdana" panose="020B0604030504040204" pitchFamily="34" charset="0"/>
              </a:rPr>
              <a:t>      Mode = 3</a:t>
            </a:r>
          </a:p>
        </p:txBody>
      </p:sp>
      <p:sp>
        <p:nvSpPr>
          <p:cNvPr id="62476" name="Rectangle 12"/>
          <p:cNvSpPr>
            <a:spLocks noChangeArrowheads="1"/>
          </p:cNvSpPr>
          <p:nvPr/>
        </p:nvSpPr>
        <p:spPr bwMode="auto">
          <a:xfrm>
            <a:off x="1981200" y="5741988"/>
            <a:ext cx="16764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8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  <p:sp>
        <p:nvSpPr>
          <p:cNvPr id="62479" name="TextBox 18"/>
          <p:cNvSpPr txBox="1">
            <a:spLocks noChangeArrowheads="1"/>
          </p:cNvSpPr>
          <p:nvPr/>
        </p:nvSpPr>
        <p:spPr bwMode="auto">
          <a:xfrm>
            <a:off x="606425" y="5440363"/>
            <a:ext cx="1143000" cy="3683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4"/>
          <p:cNvSpPr>
            <a:spLocks noGrp="1" noChangeArrowheads="1"/>
          </p:cNvSpPr>
          <p:nvPr>
            <p:ph idx="1"/>
          </p:nvPr>
        </p:nvSpPr>
        <p:spPr>
          <a:xfrm>
            <a:off x="434975" y="1713280"/>
            <a:ext cx="8229600" cy="4763719"/>
          </a:xfrm>
          <a:extLst/>
        </p:spPr>
        <p:txBody>
          <a:bodyPr rtlCol="0">
            <a:normAutofit/>
          </a:bodyPr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000" b="1" dirty="0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Measures of spread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dirty="0" smtClean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dirty="0" smtClean="0"/>
          </a:p>
          <a:p>
            <a:pPr marL="533400" indent="-5334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dirty="0" smtClean="0"/>
              <a:t>Range</a:t>
            </a:r>
          </a:p>
          <a:p>
            <a:pPr marL="533400" indent="-5334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dirty="0" smtClean="0"/>
              <a:t>IQR</a:t>
            </a:r>
          </a:p>
          <a:p>
            <a:pPr marL="533400" indent="-5334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dirty="0" smtClean="0"/>
              <a:t>Sample Variance (</a:t>
            </a:r>
            <a:r>
              <a:rPr lang="en-US" i="1" dirty="0" smtClean="0"/>
              <a:t>s</a:t>
            </a:r>
            <a:r>
              <a:rPr lang="en-US" i="1" baseline="30000" dirty="0" smtClean="0"/>
              <a:t>2</a:t>
            </a:r>
            <a:r>
              <a:rPr lang="en-US" dirty="0" smtClean="0"/>
              <a:t>)</a:t>
            </a:r>
          </a:p>
          <a:p>
            <a:pPr marL="533400" indent="-5334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dirty="0" smtClean="0"/>
              <a:t>Sample Standard Deviation  (</a:t>
            </a:r>
            <a:r>
              <a:rPr lang="en-US" i="1" dirty="0" smtClean="0"/>
              <a:t>s</a:t>
            </a:r>
            <a:r>
              <a:rPr lang="en-US" dirty="0" smtClean="0"/>
              <a:t>)</a:t>
            </a:r>
          </a:p>
          <a:p>
            <a:pPr marL="533400" indent="-5334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dirty="0" smtClean="0"/>
              <a:t>MAD</a:t>
            </a:r>
          </a:p>
        </p:txBody>
      </p:sp>
      <p:sp>
        <p:nvSpPr>
          <p:cNvPr id="7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6861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CAE5C0-6B1A-48F4-A4F0-D80E84AF3797}" type="slidenum">
              <a:rPr lang="en-US" altLang="en-US" smtClean="0">
                <a:latin typeface="Verdana" panose="020B0604030504040204" pitchFamily="34" charset="0"/>
              </a:rPr>
              <a:pPr/>
              <a:t>55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</p:spTree>
    <p:extLst>
      <p:ext uri="{BB962C8B-B14F-4D97-AF65-F5344CB8AC3E}">
        <p14:creationId xmlns:p14="http://schemas.microsoft.com/office/powerpoint/2010/main" val="325411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7143" r="3333" b="4286"/>
          <a:stretch/>
        </p:blipFill>
        <p:spPr>
          <a:xfrm>
            <a:off x="4066159" y="4465638"/>
            <a:ext cx="4879257" cy="1890712"/>
          </a:xfrm>
          <a:prstGeom prst="rect">
            <a:avLst/>
          </a:prstGeom>
        </p:spPr>
      </p:pic>
      <p:sp>
        <p:nvSpPr>
          <p:cNvPr id="76803" name="Rectangle 4"/>
          <p:cNvSpPr>
            <a:spLocks noGrp="1" noChangeArrowheads="1"/>
          </p:cNvSpPr>
          <p:nvPr>
            <p:ph idx="1"/>
          </p:nvPr>
        </p:nvSpPr>
        <p:spPr>
          <a:xfrm>
            <a:off x="434975" y="1713280"/>
            <a:ext cx="8229600" cy="4763719"/>
          </a:xfrm>
          <a:extLst/>
        </p:spPr>
        <p:txBody>
          <a:bodyPr rtlCol="0">
            <a:normAutofit/>
          </a:bodyPr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000" b="1" dirty="0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Measures of spread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dirty="0" smtClean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dirty="0" smtClean="0"/>
          </a:p>
          <a:p>
            <a:pPr marL="533400" indent="-5334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dirty="0" smtClean="0"/>
              <a:t>Range</a:t>
            </a:r>
          </a:p>
          <a:p>
            <a:pPr marL="533400" indent="-5334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dirty="0" smtClean="0"/>
              <a:t>IQR</a:t>
            </a:r>
          </a:p>
          <a:p>
            <a:pPr marL="533400" indent="-5334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dirty="0" smtClean="0"/>
              <a:t>Sample Variance (</a:t>
            </a:r>
            <a:r>
              <a:rPr lang="en-US" i="1" dirty="0" smtClean="0"/>
              <a:t>s</a:t>
            </a:r>
            <a:r>
              <a:rPr lang="en-US" i="1" baseline="30000" dirty="0" smtClean="0"/>
              <a:t>2</a:t>
            </a:r>
            <a:r>
              <a:rPr lang="en-US" dirty="0" smtClean="0"/>
              <a:t>)</a:t>
            </a:r>
          </a:p>
          <a:p>
            <a:pPr marL="533400" indent="-5334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dirty="0" smtClean="0"/>
              <a:t>Sample Standard Deviation  (</a:t>
            </a:r>
            <a:r>
              <a:rPr lang="en-US" i="1" dirty="0" smtClean="0"/>
              <a:t>s</a:t>
            </a:r>
            <a:r>
              <a:rPr lang="en-US" dirty="0" smtClean="0"/>
              <a:t>)</a:t>
            </a:r>
          </a:p>
          <a:p>
            <a:pPr marL="533400" indent="-533400" eaLnBrk="1" hangingPunct="1">
              <a:buFont typeface="Wingdings" panose="05000000000000000000" pitchFamily="2" charset="2"/>
              <a:buAutoNum type="alphaUcPeriod"/>
              <a:defRPr/>
            </a:pPr>
            <a:r>
              <a:rPr lang="en-US" dirty="0" smtClean="0"/>
              <a:t>MAD</a:t>
            </a:r>
          </a:p>
        </p:txBody>
      </p:sp>
      <p:sp>
        <p:nvSpPr>
          <p:cNvPr id="7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6861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CAE5C0-6B1A-48F4-A4F0-D80E84AF3797}" type="slidenum">
              <a:rPr lang="en-US" altLang="en-US" smtClean="0">
                <a:latin typeface="Verdana" panose="020B0604030504040204" pitchFamily="34" charset="0"/>
              </a:rPr>
              <a:pPr/>
              <a:t>56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9" b="2969"/>
          <a:stretch/>
        </p:blipFill>
        <p:spPr>
          <a:xfrm>
            <a:off x="4066159" y="1811096"/>
            <a:ext cx="4783581" cy="22237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56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95325" y="1712119"/>
            <a:ext cx="3927475" cy="64611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600" b="1" dirty="0" smtClean="0"/>
              <a:t>A.         </a:t>
            </a:r>
            <a:r>
              <a:rPr lang="en-US" altLang="en-US" sz="2600" b="1" dirty="0" smtClean="0">
                <a:solidFill>
                  <a:srgbClr val="FF0000"/>
                </a:solidFill>
              </a:rPr>
              <a:t>Range</a:t>
            </a:r>
            <a:r>
              <a:rPr lang="en-US" altLang="en-US" sz="2600" dirty="0" smtClean="0"/>
              <a:t> = Max - Min</a:t>
            </a:r>
          </a:p>
        </p:txBody>
      </p:sp>
      <p:graphicFrame>
        <p:nvGraphicFramePr>
          <p:cNvPr id="69635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1676400" y="3536950"/>
          <a:ext cx="6899275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0" name="Graph" r:id="rId3" imgW="5486400" imgH="3657600" progId="MtbGraph.Document">
                  <p:embed/>
                </p:oleObj>
              </mc:Choice>
              <mc:Fallback>
                <p:oleObj name="Graph" r:id="rId3" imgW="5486400" imgH="3657600" progId="MtbGraph.Document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03" t="36792" r="3703" b="28023"/>
                      <a:stretch>
                        <a:fillRect/>
                      </a:stretch>
                    </p:blipFill>
                    <p:spPr bwMode="auto">
                      <a:xfrm>
                        <a:off x="1676400" y="3536950"/>
                        <a:ext cx="6899275" cy="165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69638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88D37B-EF9C-4834-8524-6E69E8A74E5F}" type="slidenum">
              <a:rPr lang="en-US" altLang="en-US" smtClean="0">
                <a:latin typeface="Verdana" panose="020B0604030504040204" pitchFamily="34" charset="0"/>
              </a:rPr>
              <a:pPr/>
              <a:t>57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69639" name="Text Box 4"/>
          <p:cNvSpPr txBox="1">
            <a:spLocks noChangeArrowheads="1"/>
          </p:cNvSpPr>
          <p:nvPr/>
        </p:nvSpPr>
        <p:spPr bwMode="auto">
          <a:xfrm>
            <a:off x="609600" y="2514600"/>
            <a:ext cx="7696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>
                <a:latin typeface="Verdana" panose="020B0604030504040204" pitchFamily="34" charset="0"/>
              </a:rPr>
              <a:t>However, this measure of spread is too limited, because it only takes 2 values into consideration, and so it doesn’t tell us much about the data…</a:t>
            </a:r>
          </a:p>
        </p:txBody>
      </p:sp>
      <p:sp>
        <p:nvSpPr>
          <p:cNvPr id="69640" name="Text Box 7"/>
          <p:cNvSpPr txBox="1">
            <a:spLocks noChangeArrowheads="1"/>
          </p:cNvSpPr>
          <p:nvPr/>
        </p:nvSpPr>
        <p:spPr bwMode="auto">
          <a:xfrm>
            <a:off x="533400" y="5348288"/>
            <a:ext cx="7924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dirty="0">
                <a:latin typeface="Verdana" panose="020B0604030504040204" pitchFamily="34" charset="0"/>
              </a:rPr>
              <a:t>Same range (11-1=10) but Data C4 is more </a:t>
            </a:r>
            <a:r>
              <a:rPr lang="en-US" altLang="en-US" sz="1600" i="1" dirty="0">
                <a:latin typeface="Verdana" panose="020B0604030504040204" pitchFamily="34" charset="0"/>
              </a:rPr>
              <a:t>spread out</a:t>
            </a:r>
            <a:r>
              <a:rPr lang="en-US" altLang="en-US" sz="1600" dirty="0">
                <a:latin typeface="Verdana" panose="020B0604030504040204" pitchFamily="34" charset="0"/>
              </a:rPr>
              <a:t> than C5.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dirty="0">
                <a:latin typeface="Verdana" panose="020B0604030504040204" pitchFamily="34" charset="0"/>
              </a:rPr>
              <a:t>Range </a:t>
            </a:r>
            <a:r>
              <a:rPr lang="en-US" altLang="en-US" sz="1600" b="1" dirty="0">
                <a:latin typeface="Verdana" panose="020B0604030504040204" pitchFamily="34" charset="0"/>
              </a:rPr>
              <a:t>is sensitive to outliers</a:t>
            </a:r>
            <a:r>
              <a:rPr lang="en-US" altLang="en-US" sz="1600" dirty="0">
                <a:latin typeface="Verdana" panose="020B0604030504040204" pitchFamily="34" charset="0"/>
              </a:rPr>
              <a:t>.</a:t>
            </a:r>
          </a:p>
        </p:txBody>
      </p:sp>
      <p:sp>
        <p:nvSpPr>
          <p:cNvPr id="69641" name="TextBox 1"/>
          <p:cNvSpPr txBox="1">
            <a:spLocks noChangeArrowheads="1"/>
          </p:cNvSpPr>
          <p:nvPr/>
        </p:nvSpPr>
        <p:spPr bwMode="auto">
          <a:xfrm>
            <a:off x="228600" y="4114800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u="sng" dirty="0" err="1"/>
              <a:t>Dotplot</a:t>
            </a:r>
            <a:r>
              <a:rPr lang="en-US" altLang="en-US" u="sng" dirty="0"/>
              <a:t>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7168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5C67E97-5E6D-40FE-BEDA-423A9B78A6A1}" type="slidenum">
              <a:rPr lang="en-US" altLang="en-US" smtClean="0">
                <a:latin typeface="Verdana" panose="020B0604030504040204" pitchFamily="34" charset="0"/>
              </a:rPr>
              <a:pPr/>
              <a:t>58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71685" name="Line 4"/>
          <p:cNvSpPr>
            <a:spLocks noChangeShapeType="1"/>
          </p:cNvSpPr>
          <p:nvPr/>
        </p:nvSpPr>
        <p:spPr bwMode="auto">
          <a:xfrm flipV="1">
            <a:off x="1257300" y="2668588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6" name="Freeform 5"/>
          <p:cNvSpPr>
            <a:spLocks/>
          </p:cNvSpPr>
          <p:nvPr/>
        </p:nvSpPr>
        <p:spPr bwMode="auto">
          <a:xfrm>
            <a:off x="1257300" y="2732088"/>
            <a:ext cx="2667000" cy="1765300"/>
          </a:xfrm>
          <a:custGeom>
            <a:avLst/>
            <a:gdLst>
              <a:gd name="T0" fmla="*/ 0 w 1680"/>
              <a:gd name="T1" fmla="*/ 2147483646 h 1112"/>
              <a:gd name="T2" fmla="*/ 2147483646 w 1680"/>
              <a:gd name="T3" fmla="*/ 2147483646 h 1112"/>
              <a:gd name="T4" fmla="*/ 2147483646 w 1680"/>
              <a:gd name="T5" fmla="*/ 2147483646 h 1112"/>
              <a:gd name="T6" fmla="*/ 0 60000 65536"/>
              <a:gd name="T7" fmla="*/ 0 60000 65536"/>
              <a:gd name="T8" fmla="*/ 0 60000 65536"/>
              <a:gd name="T9" fmla="*/ 0 w 1680"/>
              <a:gd name="T10" fmla="*/ 0 h 1112"/>
              <a:gd name="T11" fmla="*/ 1680 w 1680"/>
              <a:gd name="T12" fmla="*/ 1112 h 11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80" h="1112">
                <a:moveTo>
                  <a:pt x="0" y="1112"/>
                </a:moveTo>
                <a:cubicBezTo>
                  <a:pt x="244" y="564"/>
                  <a:pt x="488" y="16"/>
                  <a:pt x="768" y="8"/>
                </a:cubicBezTo>
                <a:cubicBezTo>
                  <a:pt x="1048" y="0"/>
                  <a:pt x="1364" y="532"/>
                  <a:pt x="1680" y="106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7" name="Text Box 6"/>
          <p:cNvSpPr txBox="1">
            <a:spLocks noChangeArrowheads="1"/>
          </p:cNvSpPr>
          <p:nvPr/>
        </p:nvSpPr>
        <p:spPr bwMode="auto">
          <a:xfrm>
            <a:off x="952500" y="2744788"/>
            <a:ext cx="30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i="1">
                <a:latin typeface="Verdana" panose="020B0604030504040204" pitchFamily="34" charset="0"/>
              </a:rPr>
              <a:t>f</a:t>
            </a:r>
          </a:p>
        </p:txBody>
      </p:sp>
      <p:sp>
        <p:nvSpPr>
          <p:cNvPr id="71688" name="Line 7"/>
          <p:cNvSpPr>
            <a:spLocks noChangeShapeType="1"/>
          </p:cNvSpPr>
          <p:nvPr/>
        </p:nvSpPr>
        <p:spPr bwMode="auto">
          <a:xfrm>
            <a:off x="2552700" y="2668588"/>
            <a:ext cx="0" cy="1905000"/>
          </a:xfrm>
          <a:prstGeom prst="line">
            <a:avLst/>
          </a:prstGeom>
          <a:noFill/>
          <a:ln w="158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9" name="Line 8"/>
          <p:cNvSpPr>
            <a:spLocks noChangeShapeType="1"/>
          </p:cNvSpPr>
          <p:nvPr/>
        </p:nvSpPr>
        <p:spPr bwMode="auto">
          <a:xfrm>
            <a:off x="2019300" y="2668588"/>
            <a:ext cx="0" cy="2590800"/>
          </a:xfrm>
          <a:prstGeom prst="line">
            <a:avLst/>
          </a:prstGeom>
          <a:noFill/>
          <a:ln w="158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90" name="Line 9"/>
          <p:cNvSpPr>
            <a:spLocks noChangeShapeType="1"/>
          </p:cNvSpPr>
          <p:nvPr/>
        </p:nvSpPr>
        <p:spPr bwMode="auto">
          <a:xfrm>
            <a:off x="3162300" y="2668588"/>
            <a:ext cx="0" cy="2590800"/>
          </a:xfrm>
          <a:prstGeom prst="line">
            <a:avLst/>
          </a:prstGeom>
          <a:noFill/>
          <a:ln w="158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91" name="Text Box 10"/>
          <p:cNvSpPr txBox="1">
            <a:spLocks noChangeArrowheads="1"/>
          </p:cNvSpPr>
          <p:nvPr/>
        </p:nvSpPr>
        <p:spPr bwMode="auto">
          <a:xfrm>
            <a:off x="1485900" y="4573588"/>
            <a:ext cx="25146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Verdana" panose="020B0604030504040204" pitchFamily="34" charset="0"/>
              </a:rPr>
              <a:t> </a:t>
            </a:r>
            <a:r>
              <a:rPr lang="en-US" altLang="en-US" b="1">
                <a:solidFill>
                  <a:srgbClr val="FF0000"/>
                </a:solidFill>
                <a:latin typeface="Verdana" panose="020B0604030504040204" pitchFamily="34" charset="0"/>
              </a:rPr>
              <a:t>Q1</a:t>
            </a:r>
            <a:r>
              <a:rPr lang="en-US" altLang="en-US" b="1">
                <a:latin typeface="Verdana" panose="020B0604030504040204" pitchFamily="34" charset="0"/>
              </a:rPr>
              <a:t>    Q2      </a:t>
            </a:r>
            <a:r>
              <a:rPr lang="en-US" altLang="en-US" b="1">
                <a:solidFill>
                  <a:srgbClr val="FF0000"/>
                </a:solidFill>
                <a:latin typeface="Verdana" panose="020B0604030504040204" pitchFamily="34" charset="0"/>
              </a:rPr>
              <a:t>Q3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b="1">
                <a:solidFill>
                  <a:srgbClr val="FF0000"/>
                </a:solidFill>
                <a:latin typeface="Verdana" panose="020B0604030504040204" pitchFamily="34" charset="0"/>
              </a:rPr>
              <a:t>         </a:t>
            </a:r>
          </a:p>
        </p:txBody>
      </p:sp>
      <p:sp>
        <p:nvSpPr>
          <p:cNvPr id="71692" name="Text Box 13"/>
          <p:cNvSpPr txBox="1">
            <a:spLocks noChangeArrowheads="1"/>
          </p:cNvSpPr>
          <p:nvPr/>
        </p:nvSpPr>
        <p:spPr bwMode="auto">
          <a:xfrm>
            <a:off x="1333500" y="4040188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b="1">
                <a:solidFill>
                  <a:srgbClr val="3333CC"/>
                </a:solidFill>
                <a:latin typeface="Verdana" panose="020B0604030504040204" pitchFamily="34" charset="0"/>
              </a:rPr>
              <a:t>25%</a:t>
            </a:r>
          </a:p>
        </p:txBody>
      </p:sp>
      <p:sp>
        <p:nvSpPr>
          <p:cNvPr id="71693" name="Text Box 14"/>
          <p:cNvSpPr txBox="1">
            <a:spLocks noChangeArrowheads="1"/>
          </p:cNvSpPr>
          <p:nvPr/>
        </p:nvSpPr>
        <p:spPr bwMode="auto">
          <a:xfrm>
            <a:off x="1943100" y="3506788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b="1">
                <a:solidFill>
                  <a:srgbClr val="3333CC"/>
                </a:solidFill>
                <a:latin typeface="Verdana" panose="020B0604030504040204" pitchFamily="34" charset="0"/>
              </a:rPr>
              <a:t>25%</a:t>
            </a:r>
          </a:p>
        </p:txBody>
      </p:sp>
      <p:sp>
        <p:nvSpPr>
          <p:cNvPr id="71694" name="Text Box 15"/>
          <p:cNvSpPr txBox="1">
            <a:spLocks noChangeArrowheads="1"/>
          </p:cNvSpPr>
          <p:nvPr/>
        </p:nvSpPr>
        <p:spPr bwMode="auto">
          <a:xfrm>
            <a:off x="2476500" y="3354388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b="1">
                <a:solidFill>
                  <a:srgbClr val="3333CC"/>
                </a:solidFill>
                <a:latin typeface="Verdana" panose="020B0604030504040204" pitchFamily="34" charset="0"/>
              </a:rPr>
              <a:t>25%</a:t>
            </a:r>
          </a:p>
        </p:txBody>
      </p:sp>
      <p:sp>
        <p:nvSpPr>
          <p:cNvPr id="71695" name="Text Box 16"/>
          <p:cNvSpPr txBox="1">
            <a:spLocks noChangeArrowheads="1"/>
          </p:cNvSpPr>
          <p:nvPr/>
        </p:nvSpPr>
        <p:spPr bwMode="auto">
          <a:xfrm>
            <a:off x="3086100" y="3963988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b="1">
                <a:solidFill>
                  <a:srgbClr val="3333CC"/>
                </a:solidFill>
                <a:latin typeface="Verdana" panose="020B0604030504040204" pitchFamily="34" charset="0"/>
              </a:rPr>
              <a:t>25%</a:t>
            </a:r>
          </a:p>
        </p:txBody>
      </p:sp>
      <p:sp>
        <p:nvSpPr>
          <p:cNvPr id="71696" name="Oval 17"/>
          <p:cNvSpPr>
            <a:spLocks noChangeArrowheads="1"/>
          </p:cNvSpPr>
          <p:nvPr/>
        </p:nvSpPr>
        <p:spPr bwMode="auto">
          <a:xfrm>
            <a:off x="1943100" y="442118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697" name="Oval 18"/>
          <p:cNvSpPr>
            <a:spLocks noChangeArrowheads="1"/>
          </p:cNvSpPr>
          <p:nvPr/>
        </p:nvSpPr>
        <p:spPr bwMode="auto">
          <a:xfrm>
            <a:off x="2476500" y="4421188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698" name="Oval 19"/>
          <p:cNvSpPr>
            <a:spLocks noChangeArrowheads="1"/>
          </p:cNvSpPr>
          <p:nvPr/>
        </p:nvSpPr>
        <p:spPr bwMode="auto">
          <a:xfrm>
            <a:off x="3086100" y="442118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699" name="Line 20"/>
          <p:cNvSpPr>
            <a:spLocks noChangeShapeType="1"/>
          </p:cNvSpPr>
          <p:nvPr/>
        </p:nvSpPr>
        <p:spPr bwMode="auto">
          <a:xfrm>
            <a:off x="1257300" y="4497388"/>
            <a:ext cx="327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00" name="Text Box 21"/>
          <p:cNvSpPr txBox="1">
            <a:spLocks noChangeArrowheads="1"/>
          </p:cNvSpPr>
          <p:nvPr/>
        </p:nvSpPr>
        <p:spPr bwMode="auto">
          <a:xfrm>
            <a:off x="4000500" y="4040188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i="1">
                <a:latin typeface="Verdana" panose="020B0604030504040204" pitchFamily="34" charset="0"/>
              </a:rPr>
              <a:t>x</a:t>
            </a:r>
          </a:p>
        </p:txBody>
      </p:sp>
      <p:sp>
        <p:nvSpPr>
          <p:cNvPr id="71701" name="Line 22"/>
          <p:cNvSpPr>
            <a:spLocks noChangeShapeType="1"/>
          </p:cNvSpPr>
          <p:nvPr/>
        </p:nvSpPr>
        <p:spPr bwMode="auto">
          <a:xfrm>
            <a:off x="1943100" y="5259388"/>
            <a:ext cx="1295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02" name="Text Box 23"/>
          <p:cNvSpPr txBox="1">
            <a:spLocks noChangeArrowheads="1"/>
          </p:cNvSpPr>
          <p:nvPr/>
        </p:nvSpPr>
        <p:spPr bwMode="auto">
          <a:xfrm>
            <a:off x="1638300" y="5408613"/>
            <a:ext cx="3048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>
                <a:latin typeface="Verdana" panose="020B0604030504040204" pitchFamily="34" charset="0"/>
              </a:rPr>
              <a:t>IQR = Q3 –Q1</a:t>
            </a:r>
          </a:p>
        </p:txBody>
      </p:sp>
      <p:sp>
        <p:nvSpPr>
          <p:cNvPr id="71703" name="Text Box 25"/>
          <p:cNvSpPr txBox="1">
            <a:spLocks noChangeArrowheads="1"/>
          </p:cNvSpPr>
          <p:nvPr/>
        </p:nvSpPr>
        <p:spPr bwMode="auto">
          <a:xfrm>
            <a:off x="795338" y="5881688"/>
            <a:ext cx="7659687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85000"/>
              </a:lnSpc>
              <a:spcBef>
                <a:spcPct val="50000"/>
              </a:spcBef>
            </a:pPr>
            <a:r>
              <a:rPr lang="en-US" altLang="en-US" dirty="0">
                <a:latin typeface="Verdana" panose="020B0604030504040204" pitchFamily="34" charset="0"/>
              </a:rPr>
              <a:t>IQR is </a:t>
            </a:r>
            <a:r>
              <a:rPr lang="en-US" altLang="en-US" b="1" dirty="0">
                <a:latin typeface="Verdana" panose="020B0604030504040204" pitchFamily="34" charset="0"/>
              </a:rPr>
              <a:t>not sensitive to </a:t>
            </a:r>
            <a:r>
              <a:rPr lang="en-US" altLang="en-US" b="1" dirty="0" smtClean="0">
                <a:latin typeface="Verdana" panose="020B0604030504040204" pitchFamily="34" charset="0"/>
              </a:rPr>
              <a:t>outliers.</a:t>
            </a:r>
            <a:endParaRPr lang="en-US" altLang="en-US" dirty="0">
              <a:latin typeface="Verdana" panose="020B0604030504040204" pitchFamily="34" charset="0"/>
            </a:endParaRPr>
          </a:p>
        </p:txBody>
      </p:sp>
      <p:sp>
        <p:nvSpPr>
          <p:cNvPr id="71704" name="Text Box 26"/>
          <p:cNvSpPr txBox="1">
            <a:spLocks noChangeArrowheads="1"/>
          </p:cNvSpPr>
          <p:nvPr/>
        </p:nvSpPr>
        <p:spPr bwMode="auto">
          <a:xfrm>
            <a:off x="2171700" y="4802188"/>
            <a:ext cx="1143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 b="1">
                <a:latin typeface="Verdana" panose="020B0604030504040204" pitchFamily="34" charset="0"/>
              </a:rPr>
              <a:t>=median</a:t>
            </a:r>
          </a:p>
        </p:txBody>
      </p:sp>
      <p:sp>
        <p:nvSpPr>
          <p:cNvPr id="71705" name="TextBox 1"/>
          <p:cNvSpPr txBox="1">
            <a:spLocks noChangeArrowheads="1"/>
          </p:cNvSpPr>
          <p:nvPr/>
        </p:nvSpPr>
        <p:spPr bwMode="auto">
          <a:xfrm>
            <a:off x="4848225" y="3131609"/>
            <a:ext cx="4038600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50000"/>
              </a:spcBef>
            </a:pPr>
            <a:r>
              <a:rPr lang="en-US" altLang="en-US" sz="1600" dirty="0">
                <a:latin typeface="Verdana" panose="020B0604030504040204" pitchFamily="34" charset="0"/>
              </a:rPr>
              <a:t>IQR shows </a:t>
            </a:r>
            <a:r>
              <a:rPr lang="en-US" altLang="en-US" sz="1600" dirty="0" smtClean="0">
                <a:latin typeface="Verdana" panose="020B0604030504040204" pitchFamily="34" charset="0"/>
              </a:rPr>
              <a:t>the range of the data around </a:t>
            </a:r>
            <a:r>
              <a:rPr lang="en-US" altLang="en-US" sz="1600" dirty="0">
                <a:latin typeface="Verdana" panose="020B0604030504040204" pitchFamily="34" charset="0"/>
              </a:rPr>
              <a:t>the center </a:t>
            </a:r>
            <a:r>
              <a:rPr lang="en-US" altLang="en-US" sz="1600" dirty="0" smtClean="0">
                <a:latin typeface="Verdana" panose="020B0604030504040204" pitchFamily="34" charset="0"/>
              </a:rPr>
              <a:t>(middle 50%) of </a:t>
            </a:r>
            <a:r>
              <a:rPr lang="en-US" altLang="en-US" sz="1600" dirty="0">
                <a:latin typeface="Verdana" panose="020B0604030504040204" pitchFamily="34" charset="0"/>
              </a:rPr>
              <a:t>the distribution</a:t>
            </a:r>
            <a:r>
              <a:rPr lang="en-US" altLang="en-US" sz="1600" dirty="0" smtClean="0">
                <a:latin typeface="Verdana" panose="020B0604030504040204" pitchFamily="34" charset="0"/>
              </a:rPr>
              <a:t>.</a:t>
            </a:r>
            <a:endParaRPr lang="en-US" altLang="en-US" sz="1600" dirty="0">
              <a:latin typeface="Verdana" panose="020B060403050404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  <p:sp>
        <p:nvSpPr>
          <p:cNvPr id="32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5127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600" b="1" dirty="0" smtClean="0"/>
              <a:t>B.             </a:t>
            </a:r>
            <a:r>
              <a:rPr lang="en-US" altLang="en-US" sz="2600" dirty="0" smtClean="0"/>
              <a:t>IQR = </a:t>
            </a:r>
            <a:r>
              <a:rPr lang="en-US" altLang="en-US" sz="2600" b="1" dirty="0" err="1" smtClean="0">
                <a:solidFill>
                  <a:srgbClr val="FF0000"/>
                </a:solidFill>
              </a:rPr>
              <a:t>InterQuartile</a:t>
            </a:r>
            <a:r>
              <a:rPr lang="en-US" altLang="en-US" sz="2600" b="1" dirty="0" smtClean="0">
                <a:solidFill>
                  <a:srgbClr val="FF0000"/>
                </a:solidFill>
              </a:rPr>
              <a:t> Range</a:t>
            </a:r>
            <a:r>
              <a:rPr lang="en-US" altLang="en-US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706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13605350"/>
              </p:ext>
            </p:extLst>
          </p:nvPr>
        </p:nvGraphicFramePr>
        <p:xfrm>
          <a:off x="3200400" y="2286000"/>
          <a:ext cx="2613025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4" name="Equation" r:id="rId3" imgW="1054100" imgH="609600" progId="Equation.3">
                  <p:embed/>
                </p:oleObj>
              </mc:Choice>
              <mc:Fallback>
                <p:oleObj name="Equation" r:id="rId3" imgW="1054100" imgH="6096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286000"/>
                        <a:ext cx="2613025" cy="151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7" name="Object 8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16615843"/>
              </p:ext>
            </p:extLst>
          </p:nvPr>
        </p:nvGraphicFramePr>
        <p:xfrm>
          <a:off x="3543301" y="4973603"/>
          <a:ext cx="723900" cy="349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5" name="Equation" r:id="rId5" imgW="368140" imgH="177723" progId="Equation.3">
                  <p:embed/>
                </p:oleObj>
              </mc:Choice>
              <mc:Fallback>
                <p:oleObj name="Equation" r:id="rId5" imgW="368140" imgH="177723" progId="Equation.3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3301" y="4973603"/>
                        <a:ext cx="723900" cy="3492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3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72710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B9BBF4-9191-4A8A-9F1B-8870147F9175}" type="slidenum">
              <a:rPr lang="en-US" altLang="en-US" smtClean="0">
                <a:latin typeface="Verdana" panose="020B0604030504040204" pitchFamily="34" charset="0"/>
              </a:rPr>
              <a:pPr/>
              <a:t>59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457200" y="4556124"/>
            <a:ext cx="8458200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dirty="0">
                <a:latin typeface="Verdana" panose="020B0604030504040204" pitchFamily="34" charset="0"/>
              </a:rPr>
              <a:t>Data:  1 5 3 4 7    </a:t>
            </a:r>
            <a:r>
              <a:rPr lang="en-US" altLang="en-US" sz="1600" dirty="0">
                <a:latin typeface="Verdana" panose="020B0604030504040204" pitchFamily="34" charset="0"/>
              </a:rPr>
              <a:t>            </a:t>
            </a:r>
            <a:r>
              <a:rPr lang="en-US" altLang="en-US" sz="1400" dirty="0">
                <a:latin typeface="Verdana" panose="020B0604030504040204" pitchFamily="34" charset="0"/>
              </a:rPr>
              <a:t>          </a:t>
            </a:r>
            <a:r>
              <a:rPr lang="en-US" altLang="en-US" dirty="0">
                <a:latin typeface="Verdana" panose="020B0604030504040204" pitchFamily="34" charset="0"/>
              </a:rPr>
              <a:t>      </a:t>
            </a:r>
            <a:r>
              <a:rPr lang="en-US" altLang="en-US" i="1" dirty="0">
                <a:latin typeface="Verdana" panose="020B0604030504040204" pitchFamily="34" charset="0"/>
              </a:rPr>
              <a:t>n=5</a:t>
            </a:r>
            <a:r>
              <a:rPr lang="en-US" altLang="en-US" dirty="0">
                <a:latin typeface="Verdana" panose="020B0604030504040204" pitchFamily="34" charset="0"/>
              </a:rPr>
              <a:t> 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dirty="0">
                <a:latin typeface="Verdana" panose="020B0604030504040204" pitchFamily="34" charset="0"/>
              </a:rPr>
              <a:t>        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dirty="0">
                <a:latin typeface="Verdana" panose="020B0604030504040204" pitchFamily="34" charset="0"/>
              </a:rPr>
              <a:t>     [(1-4)</a:t>
            </a:r>
            <a:r>
              <a:rPr lang="en-US" altLang="en-US" baseline="30000" dirty="0">
                <a:latin typeface="Verdana" panose="020B0604030504040204" pitchFamily="34" charset="0"/>
              </a:rPr>
              <a:t>2 </a:t>
            </a:r>
            <a:r>
              <a:rPr lang="en-US" altLang="en-US" dirty="0">
                <a:latin typeface="Verdana" panose="020B0604030504040204" pitchFamily="34" charset="0"/>
              </a:rPr>
              <a:t>+ (5-4)</a:t>
            </a:r>
            <a:r>
              <a:rPr lang="en-US" altLang="en-US" baseline="30000" dirty="0">
                <a:latin typeface="Verdana" panose="020B0604030504040204" pitchFamily="34" charset="0"/>
              </a:rPr>
              <a:t>2</a:t>
            </a:r>
            <a:r>
              <a:rPr lang="en-US" altLang="en-US" dirty="0">
                <a:latin typeface="Verdana" panose="020B0604030504040204" pitchFamily="34" charset="0"/>
              </a:rPr>
              <a:t> + (3-4)</a:t>
            </a:r>
            <a:r>
              <a:rPr lang="en-US" altLang="en-US" baseline="30000" dirty="0">
                <a:latin typeface="Verdana" panose="020B0604030504040204" pitchFamily="34" charset="0"/>
              </a:rPr>
              <a:t>2</a:t>
            </a:r>
            <a:r>
              <a:rPr lang="en-US" altLang="en-US" dirty="0">
                <a:latin typeface="Verdana" panose="020B0604030504040204" pitchFamily="34" charset="0"/>
              </a:rPr>
              <a:t> + (4-4)</a:t>
            </a:r>
            <a:r>
              <a:rPr lang="en-US" altLang="en-US" baseline="30000" dirty="0">
                <a:latin typeface="Verdana" panose="020B0604030504040204" pitchFamily="34" charset="0"/>
              </a:rPr>
              <a:t>2</a:t>
            </a:r>
            <a:r>
              <a:rPr lang="en-US" altLang="en-US" dirty="0">
                <a:latin typeface="Verdana" panose="020B0604030504040204" pitchFamily="34" charset="0"/>
              </a:rPr>
              <a:t> + (7-4)</a:t>
            </a:r>
            <a:r>
              <a:rPr lang="en-US" altLang="en-US" baseline="30000" dirty="0">
                <a:latin typeface="Verdana" panose="020B0604030504040204" pitchFamily="34" charset="0"/>
              </a:rPr>
              <a:t>2</a:t>
            </a:r>
            <a:r>
              <a:rPr lang="en-US" altLang="en-US" baseline="-25000" dirty="0">
                <a:latin typeface="Verdana" panose="020B0604030504040204" pitchFamily="34" charset="0"/>
              </a:rPr>
              <a:t> </a:t>
            </a:r>
            <a:r>
              <a:rPr lang="en-US" altLang="en-US" dirty="0">
                <a:latin typeface="Verdana" panose="020B0604030504040204" pitchFamily="34" charset="0"/>
              </a:rPr>
              <a:t>]/(5-1)=5</a:t>
            </a:r>
          </a:p>
        </p:txBody>
      </p:sp>
      <p:sp>
        <p:nvSpPr>
          <p:cNvPr id="72712" name="Rectangle 10"/>
          <p:cNvSpPr>
            <a:spLocks noChangeArrowheads="1"/>
          </p:cNvSpPr>
          <p:nvPr/>
        </p:nvSpPr>
        <p:spPr bwMode="auto">
          <a:xfrm>
            <a:off x="1219200" y="4953000"/>
            <a:ext cx="1295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713" name="Text Box 11"/>
          <p:cNvSpPr txBox="1">
            <a:spLocks noChangeArrowheads="1"/>
          </p:cNvSpPr>
          <p:nvPr/>
        </p:nvSpPr>
        <p:spPr bwMode="auto">
          <a:xfrm>
            <a:off x="914400" y="54102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>
                <a:latin typeface="Verdana" panose="020B0604030504040204" pitchFamily="34" charset="0"/>
              </a:rPr>
              <a:t>x</a:t>
            </a:r>
            <a:r>
              <a:rPr lang="en-US" altLang="en-US" i="1" baseline="-25000">
                <a:latin typeface="Verdana" panose="020B0604030504040204" pitchFamily="34" charset="0"/>
              </a:rPr>
              <a:t>1     </a:t>
            </a:r>
            <a:r>
              <a:rPr lang="en-US" altLang="en-US" i="1">
                <a:latin typeface="Verdana" panose="020B0604030504040204" pitchFamily="34" charset="0"/>
              </a:rPr>
              <a:t>x</a:t>
            </a:r>
            <a:r>
              <a:rPr lang="en-US" altLang="en-US" i="1" baseline="-25000">
                <a:latin typeface="Verdana" panose="020B0604030504040204" pitchFamily="34" charset="0"/>
              </a:rPr>
              <a:t>2  </a:t>
            </a:r>
            <a:r>
              <a:rPr lang="en-US" altLang="en-US" i="1">
                <a:latin typeface="Verdana" panose="020B0604030504040204" pitchFamily="34" charset="0"/>
              </a:rPr>
              <a:t>x</a:t>
            </a:r>
            <a:r>
              <a:rPr lang="en-US" altLang="en-US" i="1" baseline="-25000">
                <a:latin typeface="Verdana" panose="020B0604030504040204" pitchFamily="34" charset="0"/>
              </a:rPr>
              <a:t>3  </a:t>
            </a:r>
            <a:r>
              <a:rPr lang="en-US" altLang="en-US" i="1">
                <a:latin typeface="Verdana" panose="020B0604030504040204" pitchFamily="34" charset="0"/>
              </a:rPr>
              <a:t>x</a:t>
            </a:r>
            <a:r>
              <a:rPr lang="en-US" altLang="en-US" i="1" baseline="-25000">
                <a:latin typeface="Verdana" panose="020B0604030504040204" pitchFamily="34" charset="0"/>
              </a:rPr>
              <a:t>4   </a:t>
            </a:r>
            <a:r>
              <a:rPr lang="en-US" altLang="en-US" i="1">
                <a:latin typeface="Verdana" panose="020B0604030504040204" pitchFamily="34" charset="0"/>
              </a:rPr>
              <a:t>x</a:t>
            </a:r>
            <a:r>
              <a:rPr lang="en-US" altLang="en-US" i="1" baseline="-25000">
                <a:latin typeface="Verdana" panose="020B0604030504040204" pitchFamily="34" charset="0"/>
              </a:rPr>
              <a:t>5 </a:t>
            </a:r>
            <a:endParaRPr lang="en-US" altLang="en-US" i="1">
              <a:latin typeface="Verdana" panose="020B0604030504040204" pitchFamily="34" charset="0"/>
            </a:endParaRPr>
          </a:p>
        </p:txBody>
      </p:sp>
      <p:sp>
        <p:nvSpPr>
          <p:cNvPr id="72714" name="Line 12"/>
          <p:cNvSpPr>
            <a:spLocks noChangeShapeType="1"/>
          </p:cNvSpPr>
          <p:nvPr/>
        </p:nvSpPr>
        <p:spPr bwMode="auto">
          <a:xfrm flipH="1">
            <a:off x="1219200" y="5257800"/>
            <a:ext cx="152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15" name="Line 13"/>
          <p:cNvSpPr>
            <a:spLocks noChangeShapeType="1"/>
          </p:cNvSpPr>
          <p:nvPr/>
        </p:nvSpPr>
        <p:spPr bwMode="auto">
          <a:xfrm>
            <a:off x="1600200" y="5257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16" name="Line 14"/>
          <p:cNvSpPr>
            <a:spLocks noChangeShapeType="1"/>
          </p:cNvSpPr>
          <p:nvPr/>
        </p:nvSpPr>
        <p:spPr bwMode="auto">
          <a:xfrm>
            <a:off x="1905000" y="5257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17" name="Line 15"/>
          <p:cNvSpPr>
            <a:spLocks noChangeShapeType="1"/>
          </p:cNvSpPr>
          <p:nvPr/>
        </p:nvSpPr>
        <p:spPr bwMode="auto">
          <a:xfrm>
            <a:off x="2133600" y="5257800"/>
            <a:ext cx="152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18" name="Line 16"/>
          <p:cNvSpPr>
            <a:spLocks noChangeShapeType="1"/>
          </p:cNvSpPr>
          <p:nvPr/>
        </p:nvSpPr>
        <p:spPr bwMode="auto">
          <a:xfrm>
            <a:off x="2362200" y="52578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19" name="Text Box 38"/>
          <p:cNvSpPr txBox="1">
            <a:spLocks noChangeArrowheads="1"/>
          </p:cNvSpPr>
          <p:nvPr/>
        </p:nvSpPr>
        <p:spPr bwMode="auto">
          <a:xfrm>
            <a:off x="304800" y="1676400"/>
            <a:ext cx="8763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 dirty="0" smtClean="0">
                <a:latin typeface="Verdana" panose="020B0604030504040204" pitchFamily="34" charset="0"/>
              </a:rPr>
              <a:t>C.     </a:t>
            </a:r>
            <a:r>
              <a:rPr lang="en-US" altLang="en-US" b="1" dirty="0" smtClean="0">
                <a:solidFill>
                  <a:srgbClr val="FF0000"/>
                </a:solidFill>
                <a:latin typeface="Verdana" panose="020B0604030504040204" pitchFamily="34" charset="0"/>
              </a:rPr>
              <a:t>Sample </a:t>
            </a:r>
            <a:r>
              <a:rPr lang="en-US" altLang="en-US" b="1" dirty="0">
                <a:solidFill>
                  <a:srgbClr val="FF0000"/>
                </a:solidFill>
                <a:latin typeface="Verdana" panose="020B0604030504040204" pitchFamily="34" charset="0"/>
              </a:rPr>
              <a:t>variance </a:t>
            </a:r>
            <a:r>
              <a:rPr lang="en-US" altLang="en-US" dirty="0">
                <a:latin typeface="Verdana" panose="020B0604030504040204" pitchFamily="34" charset="0"/>
              </a:rPr>
              <a:t>captures the average spread of data around the mean.</a:t>
            </a:r>
          </a:p>
        </p:txBody>
      </p:sp>
      <p:sp>
        <p:nvSpPr>
          <p:cNvPr id="72720" name="Text Box 39"/>
          <p:cNvSpPr txBox="1">
            <a:spLocks noChangeArrowheads="1"/>
          </p:cNvSpPr>
          <p:nvPr/>
        </p:nvSpPr>
        <p:spPr bwMode="auto">
          <a:xfrm>
            <a:off x="390525" y="5821363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Verdana" panose="020B0604030504040204" pitchFamily="34" charset="0"/>
              </a:rPr>
              <a:t>S</a:t>
            </a:r>
            <a:r>
              <a:rPr lang="en-US" altLang="en-US" baseline="30000">
                <a:latin typeface="Verdana" panose="020B0604030504040204" pitchFamily="34" charset="0"/>
              </a:rPr>
              <a:t>2</a:t>
            </a:r>
            <a:r>
              <a:rPr lang="en-US" altLang="en-US">
                <a:latin typeface="Verdana" panose="020B0604030504040204" pitchFamily="34" charset="0"/>
              </a:rPr>
              <a:t>=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8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  <p:sp>
        <p:nvSpPr>
          <p:cNvPr id="72723" name="TextBox 38"/>
          <p:cNvSpPr txBox="1">
            <a:spLocks noChangeArrowheads="1"/>
          </p:cNvSpPr>
          <p:nvPr/>
        </p:nvSpPr>
        <p:spPr bwMode="auto">
          <a:xfrm>
            <a:off x="533400" y="4492625"/>
            <a:ext cx="1143000" cy="369888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534400" cy="3657600"/>
          </a:xfrm>
        </p:spPr>
        <p:txBody>
          <a:bodyPr rtlCol="0">
            <a:normAutofit/>
          </a:bodyPr>
          <a:lstStyle/>
          <a:p>
            <a:pPr marL="457200" indent="-457200" eaLnBrk="1" fontAlgn="auto" hangingPunct="1">
              <a:spcAft>
                <a:spcPts val="0"/>
              </a:spcAft>
              <a:buFont typeface="Wingdings" panose="05000000000000000000" pitchFamily="2" charset="2"/>
              <a:buAutoNum type="arabicPeriod"/>
              <a:defRPr/>
            </a:pPr>
            <a:r>
              <a:rPr lang="en-US" sz="2000" dirty="0" smtClean="0">
                <a:latin typeface="Arial" charset="0"/>
              </a:rPr>
              <a:t>Population vs. sample</a:t>
            </a:r>
          </a:p>
          <a:p>
            <a:pPr marL="0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 startAt="2"/>
              <a:defRPr/>
            </a:pPr>
            <a:r>
              <a:rPr lang="en-US" sz="2000" b="1" dirty="0" smtClean="0">
                <a:latin typeface="Arial" charset="0"/>
                <a:cs typeface="Arial" pitchFamily="34" charset="0"/>
              </a:rPr>
              <a:t>Data and variable types</a:t>
            </a:r>
          </a:p>
          <a:p>
            <a:pPr marL="0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  <a:cs typeface="Arial" pitchFamily="34" charset="0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 startAt="3"/>
              <a:defRPr/>
            </a:pPr>
            <a:r>
              <a:rPr lang="en-US" sz="2000" dirty="0" smtClean="0">
                <a:latin typeface="Arial" charset="0"/>
                <a:cs typeface="Arial" pitchFamily="34" charset="0"/>
              </a:rPr>
              <a:t>Graphical descriptive measures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 smtClean="0">
                <a:latin typeface="Arial" charset="0"/>
                <a:cs typeface="Arial" pitchFamily="34" charset="0"/>
              </a:rPr>
              <a:t>For categorical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 smtClean="0">
                <a:latin typeface="Arial" charset="0"/>
                <a:cs typeface="Arial" pitchFamily="34" charset="0"/>
              </a:rPr>
              <a:t>For numerical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 smtClean="0">
              <a:latin typeface="Arial" charset="0"/>
              <a:cs typeface="Arial" pitchFamily="34" charset="0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Wingdings" panose="05000000000000000000" pitchFamily="2" charset="2"/>
              <a:buAutoNum type="arabicPeriod" startAt="4"/>
              <a:defRPr/>
            </a:pPr>
            <a:r>
              <a:rPr lang="en-US" sz="2000" dirty="0" smtClean="0">
                <a:latin typeface="Arial" charset="0"/>
                <a:cs typeface="Arial" pitchFamily="34" charset="0"/>
              </a:rPr>
              <a:t>Numerical descriptive measures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 smtClean="0">
                <a:latin typeface="Arial" charset="0"/>
                <a:cs typeface="Arial" pitchFamily="34" charset="0"/>
              </a:rPr>
              <a:t>For categorical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 smtClean="0">
                <a:latin typeface="Arial" charset="0"/>
                <a:cs typeface="Arial" pitchFamily="34" charset="0"/>
              </a:rPr>
              <a:t>For numerical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</a:endParaRPr>
          </a:p>
        </p:txBody>
      </p:sp>
      <p:sp>
        <p:nvSpPr>
          <p:cNvPr id="9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1229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B09EA48-49B6-4BEE-A48A-5CF366E00D57}" type="slidenum">
              <a:rPr lang="en-US" altLang="en-US" smtClean="0">
                <a:latin typeface="Verdana" panose="020B0604030504040204" pitchFamily="34" charset="0"/>
              </a:rPr>
              <a:pPr/>
              <a:t>6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pic>
        <p:nvPicPr>
          <p:cNvPr id="12294" name="Picture 7" descr="C:\Users\annac\AppData\Local\Microsoft\Windows\Temporary Internet Files\Content.IE5\AZ68UZH8\MC90044131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539875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296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Today:</a:t>
            </a:r>
            <a:endParaRPr lang="en-US" altLang="en-US" sz="24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73732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C2918C0-9C92-4EC7-9D80-73F7D38AC484}" type="slidenum">
              <a:rPr lang="en-US" altLang="en-US" smtClean="0">
                <a:latin typeface="Verdana" panose="020B0604030504040204" pitchFamily="34" charset="0"/>
              </a:rPr>
              <a:pPr/>
              <a:t>60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pic>
        <p:nvPicPr>
          <p:cNvPr id="73734" name="Picture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6" t="44046" r="47647" b="9727"/>
          <a:stretch>
            <a:fillRect/>
          </a:stretch>
        </p:blipFill>
        <p:spPr bwMode="auto">
          <a:xfrm>
            <a:off x="30956" y="1874595"/>
            <a:ext cx="9082087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5" name="Text Box 43"/>
          <p:cNvSpPr txBox="1">
            <a:spLocks noChangeArrowheads="1"/>
          </p:cNvSpPr>
          <p:nvPr/>
        </p:nvSpPr>
        <p:spPr bwMode="auto">
          <a:xfrm>
            <a:off x="5911850" y="2408238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>
                <a:solidFill>
                  <a:srgbClr val="0000FF"/>
                </a:solidFill>
              </a:rPr>
              <a:t>Apple</a:t>
            </a:r>
          </a:p>
        </p:txBody>
      </p:sp>
      <p:sp>
        <p:nvSpPr>
          <p:cNvPr id="73736" name="Text Box 44"/>
          <p:cNvSpPr txBox="1">
            <a:spLocks noChangeArrowheads="1"/>
          </p:cNvSpPr>
          <p:nvPr/>
        </p:nvSpPr>
        <p:spPr bwMode="auto">
          <a:xfrm>
            <a:off x="6292850" y="3170238"/>
            <a:ext cx="1828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>
                <a:solidFill>
                  <a:srgbClr val="FF0000"/>
                </a:solidFill>
              </a:rPr>
              <a:t>Coca-Cola</a:t>
            </a:r>
          </a:p>
        </p:txBody>
      </p:sp>
      <p:sp>
        <p:nvSpPr>
          <p:cNvPr id="73737" name="Text Box 45"/>
          <p:cNvSpPr txBox="1">
            <a:spLocks noChangeArrowheads="1"/>
          </p:cNvSpPr>
          <p:nvPr/>
        </p:nvSpPr>
        <p:spPr bwMode="auto">
          <a:xfrm>
            <a:off x="152400" y="2546350"/>
            <a:ext cx="533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/>
              <a:t>6-month history of stock returns</a:t>
            </a:r>
          </a:p>
        </p:txBody>
      </p:sp>
      <p:sp>
        <p:nvSpPr>
          <p:cNvPr id="73738" name="Text Box 46"/>
          <p:cNvSpPr txBox="1">
            <a:spLocks noChangeArrowheads="1"/>
          </p:cNvSpPr>
          <p:nvPr/>
        </p:nvSpPr>
        <p:spPr bwMode="auto">
          <a:xfrm>
            <a:off x="296863" y="5854700"/>
            <a:ext cx="830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 dirty="0">
                <a:latin typeface="Verdana" panose="020B0604030504040204" pitchFamily="34" charset="0"/>
              </a:rPr>
              <a:t>High variance = high </a:t>
            </a:r>
            <a:r>
              <a:rPr lang="en-US" altLang="en-US" sz="2000" dirty="0" smtClean="0">
                <a:latin typeface="Verdana" panose="020B0604030504040204" pitchFamily="34" charset="0"/>
              </a:rPr>
              <a:t>risk</a:t>
            </a:r>
            <a:endParaRPr lang="en-US" altLang="en-US" sz="2000" dirty="0">
              <a:latin typeface="Verdan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54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847975" y="2609850"/>
          <a:ext cx="3586163" cy="15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8" name="Equation" r:id="rId3" imgW="1485900" imgH="660400" progId="Equation.3">
                  <p:embed/>
                </p:oleObj>
              </mc:Choice>
              <mc:Fallback>
                <p:oleObj name="Equation" r:id="rId3" imgW="1485900" imgH="660400" progId="Equation.3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7975" y="2609850"/>
                        <a:ext cx="3586163" cy="159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7475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CFAC6EF-67D4-4B43-B8C6-F02977FC6389}" type="slidenum">
              <a:rPr lang="en-US" altLang="en-US" smtClean="0">
                <a:latin typeface="Verdana" panose="020B0604030504040204" pitchFamily="34" charset="0"/>
              </a:rPr>
              <a:pPr/>
              <a:t>61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74758" name="Text Box 4"/>
          <p:cNvSpPr txBox="1">
            <a:spLocks noChangeArrowheads="1"/>
          </p:cNvSpPr>
          <p:nvPr/>
        </p:nvSpPr>
        <p:spPr bwMode="auto">
          <a:xfrm>
            <a:off x="609600" y="1676400"/>
            <a:ext cx="7848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 dirty="0" smtClean="0">
                <a:latin typeface="Verdana" panose="020B0604030504040204" pitchFamily="34" charset="0"/>
              </a:rPr>
              <a:t>D.  </a:t>
            </a:r>
            <a:r>
              <a:rPr lang="en-US" altLang="en-US" sz="2000" b="1" dirty="0" smtClean="0">
                <a:solidFill>
                  <a:srgbClr val="FF0000"/>
                </a:solidFill>
                <a:latin typeface="Verdana" panose="020B0604030504040204" pitchFamily="34" charset="0"/>
              </a:rPr>
              <a:t>Sample </a:t>
            </a:r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standard deviation</a:t>
            </a:r>
            <a:r>
              <a:rPr lang="en-US" altLang="en-US" sz="2000" dirty="0">
                <a:latin typeface="Verdana" panose="020B0604030504040204" pitchFamily="34" charset="0"/>
              </a:rPr>
              <a:t> = square root of variance</a:t>
            </a:r>
          </a:p>
        </p:txBody>
      </p:sp>
      <p:sp>
        <p:nvSpPr>
          <p:cNvPr id="74759" name="Text Box 8"/>
          <p:cNvSpPr txBox="1">
            <a:spLocks noChangeArrowheads="1"/>
          </p:cNvSpPr>
          <p:nvPr/>
        </p:nvSpPr>
        <p:spPr bwMode="auto">
          <a:xfrm>
            <a:off x="533400" y="4648200"/>
            <a:ext cx="79248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 smtClean="0">
                <a:latin typeface="Verdana" panose="020B0604030504040204" pitchFamily="34" charset="0"/>
              </a:rPr>
              <a:t>Why </a:t>
            </a:r>
            <a:r>
              <a:rPr lang="en-US" altLang="en-US" dirty="0">
                <a:latin typeface="Verdana" panose="020B0604030504040204" pitchFamily="34" charset="0"/>
              </a:rPr>
              <a:t>use standard deviation, not variance?</a:t>
            </a:r>
          </a:p>
          <a:p>
            <a:pPr marL="285750" indent="-285750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400" dirty="0" smtClean="0">
                <a:latin typeface="Verdana" panose="020B0604030504040204" pitchFamily="34" charset="0"/>
              </a:rPr>
              <a:t>Variance </a:t>
            </a:r>
            <a:r>
              <a:rPr lang="en-US" altLang="en-US" sz="1400" dirty="0">
                <a:latin typeface="Verdana" panose="020B0604030504040204" pitchFamily="34" charset="0"/>
              </a:rPr>
              <a:t>is measured in (units of measurement)</a:t>
            </a:r>
            <a:r>
              <a:rPr lang="en-US" altLang="en-US" sz="1400" b="1" baseline="30000" dirty="0">
                <a:latin typeface="Verdana" panose="020B0604030504040204" pitchFamily="34" charset="0"/>
              </a:rPr>
              <a:t>2</a:t>
            </a:r>
            <a:r>
              <a:rPr lang="en-US" altLang="en-US" sz="1400" dirty="0">
                <a:latin typeface="Verdana" panose="020B0604030504040204" pitchFamily="34" charset="0"/>
              </a:rPr>
              <a:t>. </a:t>
            </a:r>
            <a:r>
              <a:rPr lang="en-US" altLang="en-US" sz="1400" dirty="0" smtClean="0">
                <a:latin typeface="Verdana" panose="020B0604030504040204" pitchFamily="34" charset="0"/>
              </a:rPr>
              <a:t>Standard </a:t>
            </a:r>
            <a:r>
              <a:rPr lang="en-US" altLang="en-US" sz="1400" dirty="0">
                <a:latin typeface="Verdana" panose="020B0604030504040204" pitchFamily="34" charset="0"/>
              </a:rPr>
              <a:t>deviation is measured in the original units of measurement.</a:t>
            </a:r>
          </a:p>
          <a:p>
            <a:pPr marL="285750" indent="-285750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sz="1400" dirty="0" smtClean="0">
                <a:latin typeface="Verdana" panose="020B0604030504040204" pitchFamily="34" charset="0"/>
              </a:rPr>
              <a:t>There </a:t>
            </a:r>
            <a:r>
              <a:rPr lang="en-US" altLang="en-US" sz="1400" dirty="0">
                <a:latin typeface="Verdana" panose="020B0604030504040204" pitchFamily="34" charset="0"/>
              </a:rPr>
              <a:t>are many more applications of </a:t>
            </a:r>
            <a:r>
              <a:rPr lang="en-US" altLang="en-US" sz="1400" dirty="0" smtClean="0">
                <a:latin typeface="Verdana" panose="020B0604030504040204" pitchFamily="34" charset="0"/>
              </a:rPr>
              <a:t>standard deviation </a:t>
            </a:r>
            <a:r>
              <a:rPr lang="en-US" altLang="en-US" sz="1400" dirty="0">
                <a:latin typeface="Verdana" panose="020B0604030504040204" pitchFamily="34" charset="0"/>
              </a:rPr>
              <a:t>than variance. We will learn them in this course.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78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2971800" y="2236788"/>
          <a:ext cx="3556000" cy="193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3" name="Equation" r:id="rId3" imgW="1117600" imgH="609600" progId="Equation.3">
                  <p:embed/>
                </p:oleObj>
              </mc:Choice>
              <mc:Fallback>
                <p:oleObj name="Equation" r:id="rId3" imgW="1117600" imgH="6096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236788"/>
                        <a:ext cx="3556000" cy="193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75781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75A069-82DF-4259-BE04-3C13B0593430}" type="slidenum">
              <a:rPr lang="en-US" altLang="en-US" smtClean="0">
                <a:latin typeface="Verdana" panose="020B0604030504040204" pitchFamily="34" charset="0"/>
              </a:rPr>
              <a:pPr/>
              <a:t>62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75782" name="Text Box 38"/>
          <p:cNvSpPr txBox="1">
            <a:spLocks noChangeArrowheads="1"/>
          </p:cNvSpPr>
          <p:nvPr/>
        </p:nvSpPr>
        <p:spPr bwMode="auto">
          <a:xfrm>
            <a:off x="304800" y="1676400"/>
            <a:ext cx="8458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 dirty="0" smtClean="0">
                <a:latin typeface="Verdana" panose="020B0604030504040204" pitchFamily="34" charset="0"/>
              </a:rPr>
              <a:t>E.    </a:t>
            </a:r>
            <a:r>
              <a:rPr lang="en-US" altLang="en-US" sz="2000" b="1" dirty="0" smtClean="0">
                <a:solidFill>
                  <a:srgbClr val="FF0000"/>
                </a:solidFill>
                <a:latin typeface="Verdana" panose="020B0604030504040204" pitchFamily="34" charset="0"/>
              </a:rPr>
              <a:t>Mean </a:t>
            </a:r>
            <a:r>
              <a:rPr lang="en-US" alt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absolute deviation </a:t>
            </a:r>
            <a:r>
              <a:rPr lang="en-US" altLang="en-US" sz="2000" dirty="0">
                <a:latin typeface="Verdana" panose="020B0604030504040204" pitchFamily="34" charset="0"/>
              </a:rPr>
              <a:t>(MAD)</a:t>
            </a:r>
          </a:p>
        </p:txBody>
      </p:sp>
      <p:sp>
        <p:nvSpPr>
          <p:cNvPr id="75783" name="TextBox 2"/>
          <p:cNvSpPr txBox="1">
            <a:spLocks noChangeArrowheads="1"/>
          </p:cNvSpPr>
          <p:nvPr/>
        </p:nvSpPr>
        <p:spPr bwMode="auto">
          <a:xfrm>
            <a:off x="152400" y="4724400"/>
            <a:ext cx="8763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600" dirty="0"/>
              <a:t>It is a more </a:t>
            </a:r>
            <a:r>
              <a:rPr lang="en-US" altLang="en-US" sz="1600" b="1" dirty="0"/>
              <a:t>robust</a:t>
            </a:r>
            <a:r>
              <a:rPr lang="en-US" altLang="en-US" sz="1600" dirty="0"/>
              <a:t> (less sensitive to outliers) measure of spread than variance or standard deviation.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US" sz="1600" dirty="0"/>
              <a:t>For many variables, </a:t>
            </a:r>
            <a:r>
              <a:rPr lang="en-US" altLang="en-US" sz="1600" dirty="0" err="1"/>
              <a:t>st.</a:t>
            </a:r>
            <a:r>
              <a:rPr lang="en-US" altLang="en-US" sz="1600" dirty="0"/>
              <a:t> deviation is approximately 25% larger than MAD:   s ≈ 1.5 MAD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76804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6B0412-266A-40FF-ACAA-914BF4BD4CCE}" type="slidenum">
              <a:rPr lang="en-US" altLang="en-US" smtClean="0">
                <a:latin typeface="Verdana" panose="020B0604030504040204" pitchFamily="34" charset="0"/>
              </a:rPr>
              <a:pPr/>
              <a:t>63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76805" name="Text Box 38"/>
          <p:cNvSpPr txBox="1">
            <a:spLocks noChangeArrowheads="1"/>
          </p:cNvSpPr>
          <p:nvPr/>
        </p:nvSpPr>
        <p:spPr bwMode="auto">
          <a:xfrm>
            <a:off x="304800" y="1858963"/>
            <a:ext cx="518160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en-US" b="1" dirty="0" smtClean="0">
                <a:latin typeface="Verdana" panose="020B0604030504040204" pitchFamily="34" charset="0"/>
                <a:sym typeface="Wingdings" panose="05000000000000000000" pitchFamily="2" charset="2"/>
              </a:rPr>
              <a:t>4. </a:t>
            </a:r>
            <a:r>
              <a:rPr lang="en-US" altLang="en-US" b="1" dirty="0" smtClean="0">
                <a:solidFill>
                  <a:srgbClr val="009900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Data shape:</a:t>
            </a:r>
          </a:p>
          <a:p>
            <a:pPr eaLnBrk="1" hangingPunct="1">
              <a:spcBef>
                <a:spcPts val="600"/>
              </a:spcBef>
            </a:pPr>
            <a:endParaRPr lang="en-US" altLang="en-US" sz="1600" b="1" dirty="0" smtClean="0">
              <a:solidFill>
                <a:srgbClr val="C00000"/>
              </a:solidFill>
              <a:latin typeface="Verdana" panose="020B0604030504040204" pitchFamily="34" charset="0"/>
              <a:sym typeface="Wingdings" panose="05000000000000000000" pitchFamily="2" charset="2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en-US" sz="1600" b="1" dirty="0" smtClean="0">
                <a:solidFill>
                  <a:srgbClr val="C00000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</a:t>
            </a:r>
            <a:r>
              <a:rPr lang="en-US" altLang="en-US" sz="1600" b="1" dirty="0" smtClean="0">
                <a:solidFill>
                  <a:srgbClr val="009900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en-US" sz="1600" b="1" dirty="0" err="1">
                <a:solidFill>
                  <a:srgbClr val="C00000"/>
                </a:solidFill>
                <a:latin typeface="Verdana" panose="020B0604030504040204" pitchFamily="34" charset="0"/>
              </a:rPr>
              <a:t>Skewness</a:t>
            </a:r>
            <a:r>
              <a:rPr lang="en-US" altLang="en-US" sz="1600" dirty="0">
                <a:solidFill>
                  <a:srgbClr val="C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600" b="1" dirty="0">
                <a:latin typeface="Verdana" panose="020B0604030504040204" pitchFamily="34" charset="0"/>
              </a:rPr>
              <a:t>occurs because of a lack of symmetry.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1400" dirty="0" err="1">
                <a:latin typeface="Verdana" panose="020B0604030504040204" pitchFamily="34" charset="0"/>
              </a:rPr>
              <a:t>Skewness</a:t>
            </a:r>
            <a:r>
              <a:rPr lang="en-US" altLang="en-US" sz="1400" dirty="0">
                <a:latin typeface="Verdana" panose="020B0604030504040204" pitchFamily="34" charset="0"/>
              </a:rPr>
              <a:t> &gt; 0 means right-</a:t>
            </a:r>
            <a:r>
              <a:rPr lang="en-US" altLang="en-US" sz="1400" dirty="0" err="1">
                <a:latin typeface="Verdana" panose="020B0604030504040204" pitchFamily="34" charset="0"/>
              </a:rPr>
              <a:t>skewness</a:t>
            </a:r>
            <a:r>
              <a:rPr lang="en-US" altLang="en-US" sz="1400" dirty="0">
                <a:latin typeface="Verdana" panose="020B0604030504040204" pitchFamily="34" charset="0"/>
              </a:rPr>
              <a:t>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1400" dirty="0" err="1">
                <a:latin typeface="Verdana" panose="020B0604030504040204" pitchFamily="34" charset="0"/>
              </a:rPr>
              <a:t>Skewness</a:t>
            </a:r>
            <a:r>
              <a:rPr lang="en-US" altLang="en-US" sz="1400" dirty="0">
                <a:latin typeface="Verdana" panose="020B0604030504040204" pitchFamily="34" charset="0"/>
              </a:rPr>
              <a:t> &lt; 0 means left-</a:t>
            </a:r>
            <a:r>
              <a:rPr lang="en-US" altLang="en-US" sz="1400" dirty="0" err="1">
                <a:latin typeface="Verdana" panose="020B0604030504040204" pitchFamily="34" charset="0"/>
              </a:rPr>
              <a:t>skewness</a:t>
            </a:r>
            <a:r>
              <a:rPr lang="en-US" altLang="en-US" sz="1400" dirty="0">
                <a:latin typeface="Verdana" panose="020B0604030504040204" pitchFamily="34" charset="0"/>
              </a:rPr>
              <a:t>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1400" dirty="0">
                <a:latin typeface="Verdana" panose="020B0604030504040204" pitchFamily="34" charset="0"/>
              </a:rPr>
              <a:t>For the normal distribution, </a:t>
            </a:r>
            <a:r>
              <a:rPr lang="en-US" altLang="en-US" sz="1400" dirty="0" err="1">
                <a:latin typeface="Verdana" panose="020B0604030504040204" pitchFamily="34" charset="0"/>
              </a:rPr>
              <a:t>skewness</a:t>
            </a:r>
            <a:r>
              <a:rPr lang="en-US" altLang="en-US" sz="1400" dirty="0">
                <a:latin typeface="Verdana" panose="020B0604030504040204" pitchFamily="34" charset="0"/>
              </a:rPr>
              <a:t> = 0.</a:t>
            </a:r>
          </a:p>
          <a:p>
            <a:pPr eaLnBrk="1" hangingPunct="1">
              <a:spcBef>
                <a:spcPct val="50000"/>
              </a:spcBef>
            </a:pPr>
            <a:endParaRPr lang="en-US" altLang="en-US" sz="1600" dirty="0" smtClean="0">
              <a:latin typeface="Verdan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en-US" sz="16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 dirty="0" smtClean="0">
                <a:solidFill>
                  <a:srgbClr val="C00000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</a:t>
            </a:r>
            <a:r>
              <a:rPr lang="en-US" altLang="en-US" sz="1600" b="1" dirty="0" smtClean="0">
                <a:solidFill>
                  <a:srgbClr val="009900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en-US" sz="1600" b="1" dirty="0">
                <a:solidFill>
                  <a:srgbClr val="C00000"/>
                </a:solidFill>
                <a:latin typeface="Verdana" panose="020B0604030504040204" pitchFamily="34" charset="0"/>
              </a:rPr>
              <a:t>Kurtosis</a:t>
            </a:r>
            <a:r>
              <a:rPr lang="en-US" altLang="en-US" sz="1600" dirty="0">
                <a:latin typeface="Verdana" panose="020B0604030504040204" pitchFamily="34" charset="0"/>
              </a:rPr>
              <a:t>  </a:t>
            </a:r>
            <a:r>
              <a:rPr lang="en-US" altLang="en-US" sz="1600" b="1" dirty="0">
                <a:latin typeface="Verdana" panose="020B0604030504040204" pitchFamily="34" charset="0"/>
              </a:rPr>
              <a:t>shows the “</a:t>
            </a:r>
            <a:r>
              <a:rPr lang="en-US" altLang="en-US" sz="1600" b="1" dirty="0" err="1">
                <a:latin typeface="Verdana" panose="020B0604030504040204" pitchFamily="34" charset="0"/>
              </a:rPr>
              <a:t>peakedness</a:t>
            </a:r>
            <a:r>
              <a:rPr lang="en-US" altLang="en-US" sz="1600" b="1" dirty="0">
                <a:latin typeface="Verdana" panose="020B0604030504040204" pitchFamily="34" charset="0"/>
              </a:rPr>
              <a:t>” of the distribution</a:t>
            </a:r>
            <a:r>
              <a:rPr lang="en-US" altLang="en-US" sz="1600" dirty="0">
                <a:latin typeface="Verdana" panose="020B0604030504040204" pitchFamily="34" charset="0"/>
              </a:rPr>
              <a:t>, </a:t>
            </a:r>
            <a:r>
              <a:rPr lang="en-US" altLang="en-US" sz="1400" dirty="0">
                <a:latin typeface="Verdana" panose="020B0604030504040204" pitchFamily="34" charset="0"/>
              </a:rPr>
              <a:t>compared to the normal distribution. Usually, high peak comes with “fat tails.” I.e., </a:t>
            </a:r>
            <a:r>
              <a:rPr lang="en-US" altLang="en-US" sz="1400" dirty="0" err="1">
                <a:latin typeface="Verdana" panose="020B0604030504040204" pitchFamily="34" charset="0"/>
              </a:rPr>
              <a:t>kurtotic</a:t>
            </a:r>
            <a:r>
              <a:rPr lang="en-US" altLang="en-US" sz="1400" dirty="0">
                <a:latin typeface="Verdana" panose="020B0604030504040204" pitchFamily="34" charset="0"/>
              </a:rPr>
              <a:t>  data has many extreme observations.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400" dirty="0">
                <a:latin typeface="Verdana" panose="020B0604030504040204" pitchFamily="34" charset="0"/>
              </a:rPr>
              <a:t>For the normal </a:t>
            </a:r>
            <a:r>
              <a:rPr lang="en-US" altLang="en-US" sz="1400" dirty="0" smtClean="0">
                <a:latin typeface="Verdana" panose="020B0604030504040204" pitchFamily="34" charset="0"/>
              </a:rPr>
              <a:t>distribution (any </a:t>
            </a:r>
            <a:r>
              <a:rPr lang="el-G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en-US" sz="1400" dirty="0" smtClean="0">
                <a:latin typeface="Verdana" panose="020B0604030504040204" pitchFamily="34" charset="0"/>
              </a:rPr>
              <a:t>, any </a:t>
            </a:r>
            <a:r>
              <a:rPr lang="el-GR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sz="1400" dirty="0" smtClean="0">
                <a:latin typeface="Verdana" panose="020B0604030504040204" pitchFamily="34" charset="0"/>
              </a:rPr>
              <a:t>), </a:t>
            </a:r>
            <a:r>
              <a:rPr lang="en-US" altLang="en-US" sz="1400" dirty="0">
                <a:latin typeface="Verdana" panose="020B0604030504040204" pitchFamily="34" charset="0"/>
              </a:rPr>
              <a:t>kurtosis = 3.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t="4236" r="1988" b="6812"/>
          <a:stretch/>
        </p:blipFill>
        <p:spPr>
          <a:xfrm>
            <a:off x="5592851" y="2389795"/>
            <a:ext cx="3276600" cy="1600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682555"/>
            <a:ext cx="3553412" cy="1309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5"/>
          <p:cNvSpPr>
            <a:spLocks noGrp="1" noChangeArrowheads="1"/>
          </p:cNvSpPr>
          <p:nvPr>
            <p:ph idx="1"/>
          </p:nvPr>
        </p:nvSpPr>
        <p:spPr>
          <a:xfrm>
            <a:off x="566738" y="1752600"/>
            <a:ext cx="8196262" cy="4267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 dirty="0" smtClean="0">
                <a:solidFill>
                  <a:srgbClr val="009900"/>
                </a:solidFill>
                <a:latin typeface="Arial" panose="020B0604020202020204" pitchFamily="34" charset="0"/>
              </a:rPr>
              <a:t>More on outliers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 dirty="0" smtClean="0">
                <a:solidFill>
                  <a:srgbClr val="009900"/>
                </a:solidFill>
                <a:latin typeface="Arial" panose="020B0604020202020204" pitchFamily="34" charset="0"/>
              </a:rPr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 dirty="0" smtClean="0">
                <a:latin typeface="Arial" panose="020B0604020202020204" pitchFamily="34" charset="0"/>
              </a:rPr>
              <a:t>Recall, outlier is an observation that is unusually large or unusually small.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7782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26DB25-24E7-43B6-BD0E-00C042177D14}" type="slidenum">
              <a:rPr lang="en-US" altLang="en-US" smtClean="0">
                <a:latin typeface="Verdana" panose="020B0604030504040204" pitchFamily="34" charset="0"/>
              </a:rPr>
              <a:pPr/>
              <a:t>64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69" y="3011129"/>
            <a:ext cx="4191000" cy="29718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5"/>
          <p:cNvSpPr>
            <a:spLocks noGrp="1" noChangeArrowheads="1"/>
          </p:cNvSpPr>
          <p:nvPr>
            <p:ph idx="1"/>
          </p:nvPr>
        </p:nvSpPr>
        <p:spPr>
          <a:xfrm>
            <a:off x="566738" y="1752600"/>
            <a:ext cx="8196262" cy="460375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 dirty="0" smtClean="0">
                <a:solidFill>
                  <a:srgbClr val="009900"/>
                </a:solidFill>
                <a:latin typeface="Arial" panose="020B0604020202020204" pitchFamily="34" charset="0"/>
              </a:rPr>
              <a:t>How do we detect outliers formally?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000" b="1" dirty="0">
              <a:solidFill>
                <a:srgbClr val="009900"/>
              </a:solidFill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Arial" panose="020B0604020202020204" pitchFamily="34" charset="0"/>
              </a:rPr>
              <a:t>Key idea: Determine some high/low boundaries (thresholds) such that any observations beyond those boundaries are outliers.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600" dirty="0" smtClean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600" dirty="0" smtClean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600" dirty="0" smtClean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600" dirty="0" smtClean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Arial" panose="020B0604020202020204" pitchFamily="34" charset="0"/>
              </a:rPr>
              <a:t>Note: Depending on which method you use, the results may vary.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7782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26DB25-24E7-43B6-BD0E-00C042177D14}" type="slidenum">
              <a:rPr lang="en-US" altLang="en-US" smtClean="0">
                <a:latin typeface="Verdana" panose="020B0604030504040204" pitchFamily="34" charset="0"/>
              </a:rPr>
              <a:pPr/>
              <a:t>65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3048000"/>
            <a:ext cx="4191000" cy="29718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800600" y="3886200"/>
            <a:ext cx="0" cy="1600200"/>
          </a:xfrm>
          <a:prstGeom prst="line">
            <a:avLst/>
          </a:prstGeom>
          <a:ln w="60325">
            <a:solidFill>
              <a:srgbClr val="FF66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657600" y="3886200"/>
            <a:ext cx="0" cy="1600200"/>
          </a:xfrm>
          <a:prstGeom prst="line">
            <a:avLst/>
          </a:prstGeom>
          <a:ln w="60325">
            <a:solidFill>
              <a:srgbClr val="FF66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6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5"/>
          <p:cNvSpPr>
            <a:spLocks noGrp="1" noChangeArrowheads="1"/>
          </p:cNvSpPr>
          <p:nvPr>
            <p:ph idx="1"/>
          </p:nvPr>
        </p:nvSpPr>
        <p:spPr>
          <a:xfrm>
            <a:off x="566738" y="1752600"/>
            <a:ext cx="8196262" cy="460375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 dirty="0" smtClean="0">
                <a:solidFill>
                  <a:srgbClr val="009900"/>
                </a:solidFill>
                <a:latin typeface="Arial" panose="020B0604020202020204" pitchFamily="34" charset="0"/>
              </a:rPr>
              <a:t>How do we detect outliers formally?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000" b="1" dirty="0">
              <a:solidFill>
                <a:srgbClr val="009900"/>
              </a:solidFill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Arial" panose="020B0604020202020204" pitchFamily="34" charset="0"/>
              </a:rPr>
              <a:t>Key idea: Determine some high/low boundaries (thresholds) such that any observations beyond those boundaries are outliers.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600" dirty="0" smtClean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600" dirty="0" smtClean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600" dirty="0" smtClean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600" dirty="0" smtClean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Arial" panose="020B0604020202020204" pitchFamily="34" charset="0"/>
              </a:rPr>
              <a:t>Note: Depending on which method you use, the results may vary.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Lecture 02</a:t>
            </a:r>
          </a:p>
        </p:txBody>
      </p:sp>
      <p:sp>
        <p:nvSpPr>
          <p:cNvPr id="7782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26DB25-24E7-43B6-BD0E-00C042177D14}" type="slidenum">
              <a:rPr lang="en-US" altLang="en-US" smtClean="0">
                <a:latin typeface="Verdana" panose="020B0604030504040204" pitchFamily="34" charset="0"/>
              </a:rPr>
              <a:pPr/>
              <a:t>66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3048000"/>
            <a:ext cx="4191000" cy="29718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562600" y="3886200"/>
            <a:ext cx="0" cy="1600200"/>
          </a:xfrm>
          <a:prstGeom prst="line">
            <a:avLst/>
          </a:prstGeom>
          <a:ln w="6032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200400" y="3886200"/>
            <a:ext cx="0" cy="1600200"/>
          </a:xfrm>
          <a:prstGeom prst="line">
            <a:avLst/>
          </a:prstGeom>
          <a:ln w="6032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6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5"/>
          <p:cNvSpPr>
            <a:spLocks noGrp="1" noChangeArrowheads="1"/>
          </p:cNvSpPr>
          <p:nvPr>
            <p:ph idx="1"/>
          </p:nvPr>
        </p:nvSpPr>
        <p:spPr>
          <a:xfrm>
            <a:off x="566738" y="1752600"/>
            <a:ext cx="8196262" cy="4267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 b="1" dirty="0" smtClean="0">
                <a:solidFill>
                  <a:srgbClr val="C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 </a:t>
            </a:r>
            <a:r>
              <a:rPr lang="en-US" altLang="en-US" sz="1800" b="1" dirty="0" smtClean="0">
                <a:solidFill>
                  <a:srgbClr val="C00000"/>
                </a:solidFill>
                <a:latin typeface="Arial" panose="020B0604020202020204" pitchFamily="34" charset="0"/>
              </a:rPr>
              <a:t>Method #1 of outlier detection: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 dirty="0" smtClean="0">
              <a:latin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 b="1" dirty="0" smtClean="0">
                <a:solidFill>
                  <a:srgbClr val="009900"/>
                </a:solidFill>
                <a:latin typeface="Arial" panose="020B0604020202020204" pitchFamily="34" charset="0"/>
              </a:rPr>
              <a:t>      </a:t>
            </a:r>
            <a:r>
              <a:rPr lang="en-US" altLang="en-US" sz="1800" b="1" dirty="0" smtClean="0">
                <a:latin typeface="Arial" panose="020B0604020202020204" pitchFamily="34" charset="0"/>
              </a:rPr>
              <a:t>Lower fence =   </a:t>
            </a:r>
            <a:r>
              <a:rPr lang="en-US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Q1 </a:t>
            </a:r>
            <a:r>
              <a:rPr lang="en-US" altLang="en-US" sz="1800" b="1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–</a:t>
            </a:r>
            <a:r>
              <a:rPr lang="en-US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(1.5 × IQR)</a:t>
            </a: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 b="1" dirty="0" smtClean="0">
                <a:latin typeface="Arial" panose="020B0604020202020204" pitchFamily="34" charset="0"/>
              </a:rPr>
              <a:t>      Upper fence</a:t>
            </a:r>
            <a:r>
              <a:rPr lang="en-US" altLang="en-US" sz="1800" b="1" dirty="0">
                <a:latin typeface="Arial" panose="020B0604020202020204" pitchFamily="34" charset="0"/>
              </a:rPr>
              <a:t> </a:t>
            </a:r>
            <a:r>
              <a:rPr lang="en-US" altLang="en-US" sz="1800" b="1" dirty="0" smtClean="0">
                <a:latin typeface="Arial" panose="020B0604020202020204" pitchFamily="34" charset="0"/>
              </a:rPr>
              <a:t>= </a:t>
            </a:r>
            <a:r>
              <a:rPr lang="en-US" altLang="en-US" sz="1800" dirty="0" smtClean="0">
                <a:latin typeface="Arial" panose="020B0604020202020204" pitchFamily="34" charset="0"/>
              </a:rPr>
              <a:t>  </a:t>
            </a:r>
            <a:r>
              <a:rPr lang="en-US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Q3 </a:t>
            </a:r>
            <a:r>
              <a:rPr lang="en-US" altLang="en-US" sz="1800" b="1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+ </a:t>
            </a:r>
            <a:r>
              <a:rPr lang="en-US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(1.5 × IQR)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 dirty="0" smtClean="0">
                <a:latin typeface="Arial" panose="020B0604020202020204" pitchFamily="34" charset="0"/>
              </a:rPr>
              <a:t>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 dirty="0" smtClean="0">
                <a:latin typeface="Arial" panose="020B0604020202020204" pitchFamily="34" charset="0"/>
              </a:rPr>
              <a:t>	Observations below the lower fence and above the upper fence are </a:t>
            </a:r>
            <a:r>
              <a:rPr lang="en-US" altLang="en-US" sz="18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outliers</a:t>
            </a:r>
            <a:r>
              <a:rPr lang="en-US" altLang="en-US" sz="1800" dirty="0" smtClean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7782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26DB25-24E7-43B6-BD0E-00C042177D14}" type="slidenum">
              <a:rPr lang="en-US" altLang="en-US" smtClean="0">
                <a:latin typeface="Verdana" panose="020B0604030504040204" pitchFamily="34" charset="0"/>
              </a:rPr>
              <a:pPr/>
              <a:t>67</a:t>
            </a:fld>
            <a:endParaRPr lang="en-US" altLang="en-US" dirty="0" smtClean="0">
              <a:latin typeface="Verdana" panose="020B0604030504040204" pitchFamily="34" charset="0"/>
            </a:endParaRPr>
          </a:p>
        </p:txBody>
      </p:sp>
      <p:sp>
        <p:nvSpPr>
          <p:cNvPr id="77830" name="Text Box 7"/>
          <p:cNvSpPr txBox="1">
            <a:spLocks noChangeArrowheads="1"/>
          </p:cNvSpPr>
          <p:nvPr/>
        </p:nvSpPr>
        <p:spPr bwMode="auto">
          <a:xfrm>
            <a:off x="702469" y="4809737"/>
            <a:ext cx="7924800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dirty="0" smtClean="0">
                <a:latin typeface="Verdana" panose="020B0604030504040204" pitchFamily="34" charset="0"/>
              </a:rPr>
              <a:t>Some textbooks differentiate between mild and extreme outliers: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1400" dirty="0" smtClean="0">
                <a:latin typeface="Verdana" panose="020B0604030504040204" pitchFamily="34" charset="0"/>
              </a:rPr>
              <a:t>Observations </a:t>
            </a:r>
            <a:r>
              <a:rPr lang="en-US" altLang="en-US" sz="1400" dirty="0">
                <a:solidFill>
                  <a:srgbClr val="FF0000"/>
                </a:solidFill>
                <a:latin typeface="Verdana" panose="020B0604030504040204" pitchFamily="34" charset="0"/>
              </a:rPr>
              <a:t>between </a:t>
            </a:r>
            <a:r>
              <a:rPr lang="en-US" altLang="en-US" sz="1400" dirty="0" smtClean="0">
                <a:solidFill>
                  <a:srgbClr val="FF0000"/>
                </a:solidFill>
                <a:latin typeface="Verdana" panose="020B0604030504040204" pitchFamily="34" charset="0"/>
              </a:rPr>
              <a:t>1.5 IQR </a:t>
            </a:r>
            <a:r>
              <a:rPr lang="en-US" altLang="en-US" sz="1400" dirty="0">
                <a:solidFill>
                  <a:srgbClr val="FF0000"/>
                </a:solidFill>
                <a:latin typeface="Verdana" panose="020B0604030504040204" pitchFamily="34" charset="0"/>
              </a:rPr>
              <a:t>and </a:t>
            </a:r>
            <a:r>
              <a:rPr lang="en-US" altLang="en-US" sz="1400" dirty="0" smtClean="0">
                <a:solidFill>
                  <a:srgbClr val="FF0000"/>
                </a:solidFill>
                <a:latin typeface="Verdana" panose="020B0604030504040204" pitchFamily="34" charset="0"/>
              </a:rPr>
              <a:t>3 IQR </a:t>
            </a:r>
            <a:r>
              <a:rPr lang="en-US" altLang="en-US" sz="1400" dirty="0">
                <a:latin typeface="Verdana" panose="020B0604030504040204" pitchFamily="34" charset="0"/>
              </a:rPr>
              <a:t>away from Q1 and Q3 are </a:t>
            </a:r>
            <a:r>
              <a:rPr lang="en-US" altLang="en-US" sz="1400" dirty="0" smtClean="0">
                <a:latin typeface="Verdana" panose="020B0604030504040204" pitchFamily="34" charset="0"/>
              </a:rPr>
              <a:t>sometimes called </a:t>
            </a:r>
            <a:r>
              <a:rPr lang="en-US" altLang="en-US" sz="1400" b="1" dirty="0">
                <a:solidFill>
                  <a:srgbClr val="FF0000"/>
                </a:solidFill>
                <a:latin typeface="Verdana" panose="020B0604030504040204" pitchFamily="34" charset="0"/>
              </a:rPr>
              <a:t>mild outliers</a:t>
            </a:r>
            <a:r>
              <a:rPr lang="en-US" altLang="en-US" sz="1400" dirty="0">
                <a:latin typeface="Verdana" panose="020B0604030504040204" pitchFamily="34" charset="0"/>
              </a:rPr>
              <a:t>. </a:t>
            </a:r>
            <a:endParaRPr lang="en-US" altLang="en-US" sz="1400" dirty="0" smtClean="0">
              <a:latin typeface="Verdana" panose="020B0604030504040204" pitchFamily="34" charset="0"/>
            </a:endParaRP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1400" dirty="0" smtClean="0">
                <a:latin typeface="Verdana" panose="020B0604030504040204" pitchFamily="34" charset="0"/>
              </a:rPr>
              <a:t>Observations </a:t>
            </a:r>
            <a:r>
              <a:rPr lang="en-US" altLang="en-US" sz="1400" dirty="0">
                <a:solidFill>
                  <a:srgbClr val="0000FF"/>
                </a:solidFill>
                <a:latin typeface="Verdana" panose="020B0604030504040204" pitchFamily="34" charset="0"/>
              </a:rPr>
              <a:t>further than </a:t>
            </a:r>
            <a:r>
              <a:rPr lang="en-US" altLang="en-US" sz="1400" b="1" dirty="0">
                <a:solidFill>
                  <a:srgbClr val="0000FF"/>
                </a:solidFill>
                <a:latin typeface="Verdana" panose="020B0604030504040204" pitchFamily="34" charset="0"/>
              </a:rPr>
              <a:t>3</a:t>
            </a:r>
            <a:r>
              <a:rPr lang="en-US" altLang="en-US" sz="1400" dirty="0">
                <a:solidFill>
                  <a:srgbClr val="0000FF"/>
                </a:solidFill>
                <a:latin typeface="Verdana" panose="020B0604030504040204" pitchFamily="34" charset="0"/>
              </a:rPr>
              <a:t> IQR’s </a:t>
            </a:r>
            <a:r>
              <a:rPr lang="en-US" altLang="en-US" sz="1400" dirty="0">
                <a:latin typeface="Verdana" panose="020B0604030504040204" pitchFamily="34" charset="0"/>
              </a:rPr>
              <a:t>away from Q1 and Q3 are often called </a:t>
            </a:r>
            <a:r>
              <a:rPr lang="en-US" altLang="en-US" sz="1400" b="1" dirty="0">
                <a:solidFill>
                  <a:srgbClr val="0000FF"/>
                </a:solidFill>
                <a:latin typeface="Verdana" panose="020B0604030504040204" pitchFamily="34" charset="0"/>
              </a:rPr>
              <a:t>far (or extreme) outliers</a:t>
            </a:r>
            <a:r>
              <a:rPr lang="en-US" altLang="en-US" sz="1400" dirty="0">
                <a:latin typeface="Verdana" panose="020B0604030504040204" pitchFamily="34" charset="0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  <p:sp>
        <p:nvSpPr>
          <p:cNvPr id="2" name="Rectangle 1"/>
          <p:cNvSpPr/>
          <p:nvPr/>
        </p:nvSpPr>
        <p:spPr>
          <a:xfrm>
            <a:off x="914400" y="2286000"/>
            <a:ext cx="3886200" cy="990600"/>
          </a:xfrm>
          <a:prstGeom prst="rect">
            <a:avLst/>
          </a:prstGeom>
          <a:noFill/>
          <a:ln w="2222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6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081213"/>
            <a:ext cx="8001000" cy="12160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smtClean="0">
                <a:solidFill>
                  <a:srgbClr val="009900"/>
                </a:solidFill>
                <a:latin typeface="+mn-lt"/>
              </a:rPr>
              <a:t>Box Plot</a:t>
            </a:r>
          </a:p>
        </p:txBody>
      </p:sp>
      <p:graphicFrame>
        <p:nvGraphicFramePr>
          <p:cNvPr id="78851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54089942"/>
              </p:ext>
            </p:extLst>
          </p:nvPr>
        </p:nvGraphicFramePr>
        <p:xfrm>
          <a:off x="5368675" y="2110760"/>
          <a:ext cx="2345529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9" name="Graph" r:id="rId3" imgW="5486400" imgH="3657600" progId="MtbGraph.Document">
                  <p:embed/>
                </p:oleObj>
              </mc:Choice>
              <mc:Fallback>
                <p:oleObj name="Graph" r:id="rId3" imgW="5486400" imgH="3657600" progId="MtbGraph.Document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0000" t="13794" r="27142" b="5173"/>
                      <a:stretch>
                        <a:fillRect/>
                      </a:stretch>
                    </p:blipFill>
                    <p:spPr bwMode="auto">
                      <a:xfrm>
                        <a:off x="5368675" y="2110760"/>
                        <a:ext cx="2345529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78854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76AD67-5C94-4AFC-8637-594BE4957D38}" type="slidenum">
              <a:rPr lang="en-US" altLang="en-US" smtClean="0">
                <a:latin typeface="Verdana" panose="020B0604030504040204" pitchFamily="34" charset="0"/>
              </a:rPr>
              <a:pPr/>
              <a:t>68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78856" name="Text Box 8"/>
          <p:cNvSpPr txBox="1">
            <a:spLocks noChangeArrowheads="1"/>
          </p:cNvSpPr>
          <p:nvPr/>
        </p:nvSpPr>
        <p:spPr bwMode="auto">
          <a:xfrm>
            <a:off x="2971800" y="45720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  <a:latin typeface="Verdana" panose="020B0604030504040204" pitchFamily="34" charset="0"/>
              </a:rPr>
              <a:t>Q1</a:t>
            </a:r>
          </a:p>
        </p:txBody>
      </p:sp>
      <p:sp>
        <p:nvSpPr>
          <p:cNvPr id="78857" name="Text Box 9"/>
          <p:cNvSpPr txBox="1">
            <a:spLocks noChangeArrowheads="1"/>
          </p:cNvSpPr>
          <p:nvPr/>
        </p:nvSpPr>
        <p:spPr bwMode="auto">
          <a:xfrm>
            <a:off x="2971800" y="4191000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  <a:latin typeface="Verdana" panose="020B0604030504040204" pitchFamily="34" charset="0"/>
              </a:rPr>
              <a:t>median</a:t>
            </a:r>
          </a:p>
        </p:txBody>
      </p:sp>
      <p:sp>
        <p:nvSpPr>
          <p:cNvPr id="78858" name="Text Box 10"/>
          <p:cNvSpPr txBox="1">
            <a:spLocks noChangeArrowheads="1"/>
          </p:cNvSpPr>
          <p:nvPr/>
        </p:nvSpPr>
        <p:spPr bwMode="auto">
          <a:xfrm>
            <a:off x="2895600" y="3124200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  <a:latin typeface="Verdana" panose="020B0604030504040204" pitchFamily="34" charset="0"/>
              </a:rPr>
              <a:t>Upper fence</a:t>
            </a:r>
          </a:p>
        </p:txBody>
      </p:sp>
      <p:sp>
        <p:nvSpPr>
          <p:cNvPr id="78859" name="Text Box 11"/>
          <p:cNvSpPr txBox="1">
            <a:spLocks noChangeArrowheads="1"/>
          </p:cNvSpPr>
          <p:nvPr/>
        </p:nvSpPr>
        <p:spPr bwMode="auto">
          <a:xfrm>
            <a:off x="2971800" y="36576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  <a:latin typeface="Verdana" panose="020B0604030504040204" pitchFamily="34" charset="0"/>
              </a:rPr>
              <a:t>Q3</a:t>
            </a:r>
          </a:p>
        </p:txBody>
      </p:sp>
      <p:sp>
        <p:nvSpPr>
          <p:cNvPr id="78860" name="Text Box 12"/>
          <p:cNvSpPr txBox="1">
            <a:spLocks noChangeArrowheads="1"/>
          </p:cNvSpPr>
          <p:nvPr/>
        </p:nvSpPr>
        <p:spPr bwMode="auto">
          <a:xfrm>
            <a:off x="3038283" y="1737989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max</a:t>
            </a:r>
          </a:p>
        </p:txBody>
      </p:sp>
      <p:sp>
        <p:nvSpPr>
          <p:cNvPr id="78862" name="Line 14"/>
          <p:cNvSpPr>
            <a:spLocks noChangeShapeType="1"/>
          </p:cNvSpPr>
          <p:nvPr/>
        </p:nvSpPr>
        <p:spPr bwMode="auto">
          <a:xfrm>
            <a:off x="3468688" y="4778375"/>
            <a:ext cx="23622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63" name="Line 15"/>
          <p:cNvSpPr>
            <a:spLocks noChangeShapeType="1"/>
          </p:cNvSpPr>
          <p:nvPr/>
        </p:nvSpPr>
        <p:spPr bwMode="auto">
          <a:xfrm>
            <a:off x="4003675" y="4433888"/>
            <a:ext cx="1828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64" name="Line 16"/>
          <p:cNvSpPr>
            <a:spLocks noChangeShapeType="1"/>
          </p:cNvSpPr>
          <p:nvPr/>
        </p:nvSpPr>
        <p:spPr bwMode="auto">
          <a:xfrm>
            <a:off x="3429000" y="3813175"/>
            <a:ext cx="24384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65" name="Line 17"/>
          <p:cNvSpPr>
            <a:spLocks noChangeShapeType="1"/>
          </p:cNvSpPr>
          <p:nvPr/>
        </p:nvSpPr>
        <p:spPr bwMode="auto">
          <a:xfrm>
            <a:off x="4419600" y="3355910"/>
            <a:ext cx="2971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66" name="Line 18"/>
          <p:cNvSpPr>
            <a:spLocks noChangeShapeType="1"/>
          </p:cNvSpPr>
          <p:nvPr/>
        </p:nvSpPr>
        <p:spPr bwMode="auto">
          <a:xfrm>
            <a:off x="3847322" y="1924774"/>
            <a:ext cx="26670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67" name="Line 19"/>
          <p:cNvSpPr>
            <a:spLocks noChangeShapeType="1"/>
          </p:cNvSpPr>
          <p:nvPr/>
        </p:nvSpPr>
        <p:spPr bwMode="auto">
          <a:xfrm flipV="1">
            <a:off x="6705600" y="1828800"/>
            <a:ext cx="457200" cy="3048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868" name="Text Box 20"/>
          <p:cNvSpPr txBox="1">
            <a:spLocks noChangeArrowheads="1"/>
          </p:cNvSpPr>
          <p:nvPr/>
        </p:nvSpPr>
        <p:spPr bwMode="auto">
          <a:xfrm>
            <a:off x="7162800" y="1600200"/>
            <a:ext cx="1447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e</a:t>
            </a:r>
            <a:r>
              <a:rPr lang="en-US" altLang="en-US" dirty="0" smtClean="0">
                <a:solidFill>
                  <a:srgbClr val="FF0000"/>
                </a:solidFill>
                <a:latin typeface="Verdana" panose="020B0604030504040204" pitchFamily="34" charset="0"/>
              </a:rPr>
              <a:t>xtreme outlier</a:t>
            </a:r>
            <a:endParaRPr lang="en-US" altLang="en-US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sp>
        <p:nvSpPr>
          <p:cNvPr id="78870" name="Line 22"/>
          <p:cNvSpPr>
            <a:spLocks noChangeShapeType="1"/>
          </p:cNvSpPr>
          <p:nvPr/>
        </p:nvSpPr>
        <p:spPr bwMode="auto">
          <a:xfrm>
            <a:off x="6361922" y="3537566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78871" name="Straight Arrow Connector 24"/>
          <p:cNvCxnSpPr>
            <a:cxnSpLocks noChangeShapeType="1"/>
          </p:cNvCxnSpPr>
          <p:nvPr/>
        </p:nvCxnSpPr>
        <p:spPr bwMode="auto">
          <a:xfrm rot="5400000" flipH="1" flipV="1">
            <a:off x="3276601" y="3962400"/>
            <a:ext cx="4267200" cy="3175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Rectangle 25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06425" y="2508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2400" b="1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  <p:sp>
        <p:nvSpPr>
          <p:cNvPr id="2" name="Oval 1"/>
          <p:cNvSpPr/>
          <p:nvPr/>
        </p:nvSpPr>
        <p:spPr>
          <a:xfrm>
            <a:off x="6583364" y="2916960"/>
            <a:ext cx="95250" cy="76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ine 19"/>
          <p:cNvSpPr>
            <a:spLocks noChangeShapeType="1"/>
          </p:cNvSpPr>
          <p:nvPr/>
        </p:nvSpPr>
        <p:spPr bwMode="auto">
          <a:xfrm flipV="1">
            <a:off x="6727031" y="2612160"/>
            <a:ext cx="457200" cy="3048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Text Box 20"/>
          <p:cNvSpPr txBox="1">
            <a:spLocks noChangeArrowheads="1"/>
          </p:cNvSpPr>
          <p:nvPr/>
        </p:nvSpPr>
        <p:spPr bwMode="auto">
          <a:xfrm>
            <a:off x="7184231" y="2383560"/>
            <a:ext cx="1447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m</a:t>
            </a:r>
            <a:r>
              <a:rPr lang="en-US" altLang="en-US" dirty="0" smtClean="0">
                <a:solidFill>
                  <a:srgbClr val="FF0000"/>
                </a:solidFill>
                <a:latin typeface="Verdana" panose="020B0604030504040204" pitchFamily="34" charset="0"/>
              </a:rPr>
              <a:t>ild outlier</a:t>
            </a:r>
            <a:endParaRPr lang="en-US" altLang="en-US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sp>
        <p:nvSpPr>
          <p:cNvPr id="33" name="Text Box 12"/>
          <p:cNvSpPr txBox="1">
            <a:spLocks noChangeArrowheads="1"/>
          </p:cNvSpPr>
          <p:nvPr/>
        </p:nvSpPr>
        <p:spPr bwMode="auto">
          <a:xfrm>
            <a:off x="2999175" y="5247952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 smtClean="0">
                <a:solidFill>
                  <a:srgbClr val="FF0000"/>
                </a:solidFill>
                <a:latin typeface="Verdana" panose="020B0604030504040204" pitchFamily="34" charset="0"/>
              </a:rPr>
              <a:t>min</a:t>
            </a:r>
            <a:endParaRPr lang="en-US" altLang="en-US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76073" y="2160671"/>
            <a:ext cx="323852" cy="247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81600" y="1855424"/>
            <a:ext cx="323852" cy="247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48400" y="5024061"/>
            <a:ext cx="914400" cy="90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6361922" y="5024061"/>
            <a:ext cx="53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55" name="Text Box 7"/>
          <p:cNvSpPr txBox="1">
            <a:spLocks noChangeArrowheads="1"/>
          </p:cNvSpPr>
          <p:nvPr/>
        </p:nvSpPr>
        <p:spPr bwMode="auto">
          <a:xfrm>
            <a:off x="2927958" y="4912359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Lower fence</a:t>
            </a:r>
          </a:p>
        </p:txBody>
      </p:sp>
      <p:sp>
        <p:nvSpPr>
          <p:cNvPr id="78861" name="Line 13"/>
          <p:cNvSpPr>
            <a:spLocks noChangeShapeType="1"/>
          </p:cNvSpPr>
          <p:nvPr/>
        </p:nvSpPr>
        <p:spPr bwMode="auto">
          <a:xfrm>
            <a:off x="4548127" y="5094623"/>
            <a:ext cx="2894045" cy="217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70414" y="5364640"/>
            <a:ext cx="95250" cy="76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ine 18"/>
          <p:cNvSpPr>
            <a:spLocks noChangeShapeType="1"/>
          </p:cNvSpPr>
          <p:nvPr/>
        </p:nvSpPr>
        <p:spPr bwMode="auto">
          <a:xfrm flipV="1">
            <a:off x="3581400" y="5439109"/>
            <a:ext cx="2932922" cy="6649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7987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1193B6-3663-460B-ADC2-17C60DCC8E38}" type="slidenum">
              <a:rPr lang="en-US" altLang="en-US" smtClean="0">
                <a:latin typeface="Verdana" panose="020B0604030504040204" pitchFamily="34" charset="0"/>
              </a:rPr>
              <a:pPr/>
              <a:t>69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90119" name="Text Box 6"/>
          <p:cNvSpPr txBox="1">
            <a:spLocks noChangeArrowheads="1"/>
          </p:cNvSpPr>
          <p:nvPr/>
        </p:nvSpPr>
        <p:spPr bwMode="auto">
          <a:xfrm>
            <a:off x="609600" y="1752600"/>
            <a:ext cx="822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dirty="0" smtClean="0">
                <a:latin typeface="+mn-lt"/>
              </a:rPr>
              <a:t>Box plots are useful to </a:t>
            </a:r>
            <a:r>
              <a:rPr lang="en-US" b="1" dirty="0" smtClean="0">
                <a:latin typeface="+mn-lt"/>
              </a:rPr>
              <a:t>compare distributions </a:t>
            </a:r>
            <a:r>
              <a:rPr lang="en-US" dirty="0" smtClean="0">
                <a:latin typeface="+mn-lt"/>
              </a:rPr>
              <a:t>of 2 or more samples.</a:t>
            </a:r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304800" y="3617913"/>
            <a:ext cx="3505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dirty="0" smtClean="0">
                <a:latin typeface="Verdana" panose="020B0604030504040204" pitchFamily="34" charset="0"/>
              </a:rPr>
              <a:t>Salary distribution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dirty="0">
                <a:latin typeface="Verdana" panose="020B0604030504040204" pitchFamily="34" charset="0"/>
              </a:rPr>
              <a:t>b</a:t>
            </a:r>
            <a:r>
              <a:rPr lang="en-US" altLang="en-US" sz="1600" dirty="0" smtClean="0">
                <a:latin typeface="Verdana" panose="020B0604030504040204" pitchFamily="34" charset="0"/>
              </a:rPr>
              <a:t>y gender.</a:t>
            </a:r>
            <a:endParaRPr lang="en-US" altLang="en-US" sz="1600" dirty="0">
              <a:latin typeface="Verdana" panose="020B060403050404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  <p:sp>
        <p:nvSpPr>
          <p:cNvPr id="79882" name="TextBox 12"/>
          <p:cNvSpPr txBox="1">
            <a:spLocks noChangeArrowheads="1"/>
          </p:cNvSpPr>
          <p:nvPr/>
        </p:nvSpPr>
        <p:spPr bwMode="auto">
          <a:xfrm>
            <a:off x="381000" y="3101975"/>
            <a:ext cx="1143000" cy="369888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595563"/>
            <a:ext cx="5819775" cy="34862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458200" cy="3657600"/>
          </a:xfrm>
        </p:spPr>
        <p:txBody>
          <a:bodyPr rtlCol="0">
            <a:normAutofit/>
          </a:bodyPr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1800" dirty="0" smtClean="0">
                <a:latin typeface="Arial" panose="020B0604020202020204" pitchFamily="34" charset="0"/>
              </a:rPr>
              <a:t>A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 variable </a:t>
            </a:r>
            <a:r>
              <a:rPr lang="en-US" sz="1800" dirty="0" smtClean="0">
                <a:latin typeface="Arial" panose="020B0604020202020204" pitchFamily="34" charset="0"/>
              </a:rPr>
              <a:t>is a characteristic of members of a population.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is an array of data (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  <a:r>
              <a:rPr lang="en-US" sz="1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is a list of all variable values for a single member of a population.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panose="020B0604020202020204" pitchFamily="34" charset="0"/>
            </a:endParaRPr>
          </a:p>
        </p:txBody>
      </p:sp>
      <p:sp>
        <p:nvSpPr>
          <p:cNvPr id="24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331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3E5268-CF55-4D1B-B230-54DC44836088}" type="slidenum">
              <a:rPr lang="en-US" altLang="en-US" smtClean="0">
                <a:latin typeface="Verdana" panose="020B0604030504040204" pitchFamily="34" charset="0"/>
              </a:rPr>
              <a:pPr/>
              <a:t>7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334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dirty="0" smtClean="0">
                <a:latin typeface="Arial" panose="020B0604020202020204" pitchFamily="34" charset="0"/>
              </a:rPr>
              <a:t>2. Random variables, data, observations</a:t>
            </a:r>
            <a:endParaRPr lang="en-US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1718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8090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B32F781-A40B-46C9-9796-EE594142CE72}" type="slidenum">
              <a:rPr lang="en-US" altLang="en-US" smtClean="0">
                <a:latin typeface="Verdana" panose="020B0604030504040204" pitchFamily="34" charset="0"/>
              </a:rPr>
              <a:pPr/>
              <a:t>70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533400" y="2209800"/>
            <a:ext cx="78486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Verdana" panose="020B0604030504040204" pitchFamily="34" charset="0"/>
              </a:rPr>
              <a:t>Standardize data in the following way:</a:t>
            </a:r>
          </a:p>
          <a:p>
            <a:pPr eaLnBrk="1" hangingPunct="1">
              <a:spcBef>
                <a:spcPct val="50000"/>
              </a:spcBef>
            </a:pPr>
            <a:endParaRPr lang="en-US" altLang="en-US" sz="2000">
              <a:latin typeface="Verdana" panose="020B0604030504040204" pitchFamily="34" charset="0"/>
            </a:endParaRPr>
          </a:p>
        </p:txBody>
      </p:sp>
      <p:graphicFrame>
        <p:nvGraphicFramePr>
          <p:cNvPr id="809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188511"/>
              </p:ext>
            </p:extLst>
          </p:nvPr>
        </p:nvGraphicFramePr>
        <p:xfrm>
          <a:off x="3213099" y="2762211"/>
          <a:ext cx="2886075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43" name="Equation" r:id="rId3" imgW="965200" imgH="393700" progId="Equation.3">
                  <p:embed/>
                </p:oleObj>
              </mc:Choice>
              <mc:Fallback>
                <p:oleObj name="Equation" r:id="rId3" imgW="965200" imgH="393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099" y="2762211"/>
                        <a:ext cx="2886075" cy="117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5" name="Text Box 7"/>
          <p:cNvSpPr txBox="1">
            <a:spLocks noChangeArrowheads="1"/>
          </p:cNvSpPr>
          <p:nvPr/>
        </p:nvSpPr>
        <p:spPr bwMode="auto">
          <a:xfrm>
            <a:off x="533400" y="4430713"/>
            <a:ext cx="832167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eaLnBrk="1" hangingPunct="1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+mn-lt"/>
              </a:rPr>
              <a:t>Z</a:t>
            </a:r>
            <a:r>
              <a:rPr lang="en-US" sz="2000" dirty="0" smtClean="0">
                <a:latin typeface="+mn-lt"/>
              </a:rPr>
              <a:t>-score shows how many standard deviations an observation </a:t>
            </a:r>
            <a:r>
              <a:rPr lang="en-US" sz="2000" i="1" dirty="0" smtClean="0">
                <a:latin typeface="+mn-lt"/>
                <a:cs typeface="Times New Roman" panose="02020603050405020304" pitchFamily="18" charset="0"/>
              </a:rPr>
              <a:t>x</a:t>
            </a:r>
            <a:r>
              <a:rPr lang="en-US" sz="2000" dirty="0" smtClean="0">
                <a:latin typeface="+mn-lt"/>
              </a:rPr>
              <a:t> is away from the mean.</a:t>
            </a:r>
          </a:p>
          <a:p>
            <a:pPr marL="342900" indent="-342900" eaLnBrk="1" hangingPunct="1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+mn-lt"/>
              </a:rPr>
              <a:t>Z-scores are very useful in statistics and business applications. We will see many examples in this class. </a:t>
            </a:r>
          </a:p>
          <a:p>
            <a:pPr eaLnBrk="1" hangingPunct="1">
              <a:spcBef>
                <a:spcPts val="600"/>
              </a:spcBef>
              <a:defRPr/>
            </a:pPr>
            <a:endParaRPr lang="en-US" dirty="0" smtClean="0">
              <a:latin typeface="+mn-lt"/>
            </a:endParaRPr>
          </a:p>
        </p:txBody>
      </p:sp>
      <p:sp>
        <p:nvSpPr>
          <p:cNvPr id="80904" name="Text Box 8"/>
          <p:cNvSpPr txBox="1">
            <a:spLocks noChangeArrowheads="1"/>
          </p:cNvSpPr>
          <p:nvPr/>
        </p:nvSpPr>
        <p:spPr bwMode="auto">
          <a:xfrm>
            <a:off x="533400" y="1670814"/>
            <a:ext cx="7467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 dirty="0">
                <a:solidFill>
                  <a:srgbClr val="009900"/>
                </a:solidFill>
                <a:latin typeface="Verdana" panose="020B0604030504040204" pitchFamily="34" charset="0"/>
              </a:rPr>
              <a:t>Sample z-score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  <p:sp>
        <p:nvSpPr>
          <p:cNvPr id="2" name="Rectangle 1"/>
          <p:cNvSpPr/>
          <p:nvPr/>
        </p:nvSpPr>
        <p:spPr>
          <a:xfrm>
            <a:off x="3028950" y="2762211"/>
            <a:ext cx="3219450" cy="1276389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419C3C5-7602-47FC-AAD9-A1AA5FE1E747}" type="slidenum">
              <a:rPr lang="en-US" altLang="en-US" smtClean="0">
                <a:latin typeface="Verdana" panose="020B0604030504040204" pitchFamily="34" charset="0"/>
              </a:rPr>
              <a:pPr/>
              <a:t>71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82949" name="Text Box 4"/>
          <p:cNvSpPr txBox="1">
            <a:spLocks noChangeArrowheads="1"/>
          </p:cNvSpPr>
          <p:nvPr/>
        </p:nvSpPr>
        <p:spPr bwMode="auto">
          <a:xfrm>
            <a:off x="533400" y="2514600"/>
            <a:ext cx="7010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bg2"/>
              </a:buClr>
            </a:pPr>
            <a:r>
              <a:rPr lang="en-US" altLang="en-US" sz="1600" dirty="0">
                <a:latin typeface="Verdana" panose="020B0604030504040204" pitchFamily="34" charset="0"/>
              </a:rPr>
              <a:t>If a sample value</a:t>
            </a:r>
            <a:r>
              <a:rPr lang="en-US" altLang="en-US" sz="1600" i="1" dirty="0">
                <a:latin typeface="Verdana" panose="020B0604030504040204" pitchFamily="34" charset="0"/>
              </a:rPr>
              <a:t>  </a:t>
            </a:r>
            <a:r>
              <a:rPr lang="en-US" altLang="en-US" sz="2000" i="1" dirty="0">
                <a:latin typeface="Verdana" panose="020B0604030504040204" pitchFamily="34" charset="0"/>
              </a:rPr>
              <a:t> </a:t>
            </a:r>
            <a:r>
              <a:rPr lang="en-US" altLang="en-US" sz="2000" b="1" i="1" dirty="0">
                <a:latin typeface="Times New Roman" panose="02020603050405020304" pitchFamily="18" charset="0"/>
              </a:rPr>
              <a:t>x</a:t>
            </a:r>
            <a:r>
              <a:rPr lang="en-US" altLang="en-US" sz="2000" dirty="0">
                <a:latin typeface="Verdana" panose="020B0604030504040204" pitchFamily="34" charset="0"/>
              </a:rPr>
              <a:t>  </a:t>
            </a:r>
            <a:r>
              <a:rPr lang="en-US" altLang="en-US" sz="1600" dirty="0" smtClean="0">
                <a:latin typeface="Verdana" panose="020B0604030504040204" pitchFamily="34" charset="0"/>
              </a:rPr>
              <a:t>is </a:t>
            </a:r>
            <a:r>
              <a:rPr lang="en-US" altLang="en-US" sz="1600" b="1" dirty="0">
                <a:latin typeface="Verdana" panose="020B0604030504040204" pitchFamily="34" charset="0"/>
              </a:rPr>
              <a:t>not</a:t>
            </a:r>
            <a:r>
              <a:rPr lang="en-US" altLang="en-US" sz="1600" dirty="0">
                <a:latin typeface="Verdana" panose="020B0604030504040204" pitchFamily="34" charset="0"/>
              </a:rPr>
              <a:t> an unusual observation, </a:t>
            </a:r>
            <a:r>
              <a:rPr lang="en-US" altLang="en-US" sz="1600" dirty="0" smtClean="0">
                <a:latin typeface="Verdana" panose="020B0604030504040204" pitchFamily="34" charset="0"/>
              </a:rPr>
              <a:t>then:                                   </a:t>
            </a:r>
            <a:endParaRPr lang="en-US" altLang="en-US" sz="1600" dirty="0">
              <a:latin typeface="Verdana" panose="020B0604030504040204" pitchFamily="34" charset="0"/>
            </a:endParaRPr>
          </a:p>
        </p:txBody>
      </p:sp>
      <p:graphicFrame>
        <p:nvGraphicFramePr>
          <p:cNvPr id="8295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116413"/>
              </p:ext>
            </p:extLst>
          </p:nvPr>
        </p:nvGraphicFramePr>
        <p:xfrm>
          <a:off x="7067550" y="2190750"/>
          <a:ext cx="1447800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0" name="Equation" r:id="rId3" imgW="634725" imgH="431613" progId="Equation.3">
                  <p:embed/>
                </p:oleObj>
              </mc:Choice>
              <mc:Fallback>
                <p:oleObj name="Equation" r:id="rId3" imgW="634725" imgH="43161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7550" y="2190750"/>
                        <a:ext cx="1447800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2" name="Text Box 6"/>
          <p:cNvSpPr txBox="1">
            <a:spLocks noChangeArrowheads="1"/>
          </p:cNvSpPr>
          <p:nvPr/>
        </p:nvSpPr>
        <p:spPr bwMode="auto">
          <a:xfrm>
            <a:off x="533400" y="3176588"/>
            <a:ext cx="86106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+mn-lt"/>
              </a:rPr>
              <a:t>  If the </a:t>
            </a:r>
            <a:r>
              <a:rPr lang="en-US" sz="2000" i="1" dirty="0" smtClean="0">
                <a:latin typeface="+mn-lt"/>
              </a:rPr>
              <a:t>absolute</a:t>
            </a:r>
            <a:r>
              <a:rPr lang="en-US" sz="2000" dirty="0" smtClean="0">
                <a:latin typeface="+mn-lt"/>
              </a:rPr>
              <a:t> value of the z-score is 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&gt;2 but </a:t>
            </a:r>
            <a:r>
              <a:rPr lang="en-US" sz="2000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≤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3</a:t>
            </a:r>
            <a:r>
              <a:rPr lang="en-US" sz="2000" dirty="0" smtClean="0">
                <a:latin typeface="+mn-lt"/>
              </a:rPr>
              <a:t>, then </a:t>
            </a:r>
            <a:r>
              <a:rPr lang="en-US" sz="2000" i="1" dirty="0" smtClean="0">
                <a:latin typeface="+mn-lt"/>
              </a:rPr>
              <a:t>x</a:t>
            </a:r>
            <a:r>
              <a:rPr lang="en-US" sz="2000" dirty="0" smtClean="0">
                <a:latin typeface="+mn-lt"/>
              </a:rPr>
              <a:t> is a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possible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outlier</a:t>
            </a:r>
            <a:r>
              <a:rPr lang="en-US" sz="2000" dirty="0" smtClean="0">
                <a:latin typeface="+mn-lt"/>
              </a:rPr>
              <a:t>. </a:t>
            </a:r>
          </a:p>
          <a:p>
            <a:pPr eaLnBrk="1" hangingPunct="1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+mn-lt"/>
              </a:rPr>
              <a:t>  If the </a:t>
            </a:r>
            <a:r>
              <a:rPr lang="en-US" sz="2000" i="1" dirty="0" smtClean="0">
                <a:latin typeface="+mn-lt"/>
              </a:rPr>
              <a:t>absolute</a:t>
            </a:r>
            <a:r>
              <a:rPr lang="en-US" sz="2000" dirty="0" smtClean="0">
                <a:latin typeface="+mn-lt"/>
              </a:rPr>
              <a:t> value of the z-score is </a:t>
            </a:r>
            <a:r>
              <a:rPr lang="en-US" sz="2000" dirty="0" smtClean="0">
                <a:solidFill>
                  <a:srgbClr val="0000FF"/>
                </a:solidFill>
                <a:latin typeface="+mn-lt"/>
              </a:rPr>
              <a:t>&gt;3</a:t>
            </a:r>
            <a:r>
              <a:rPr lang="en-US" sz="2000" dirty="0" smtClean="0">
                <a:latin typeface="+mn-lt"/>
              </a:rPr>
              <a:t>, then </a:t>
            </a:r>
            <a:r>
              <a:rPr lang="en-US" sz="2000" i="1" dirty="0" smtClean="0">
                <a:latin typeface="+mn-lt"/>
              </a:rPr>
              <a:t>x</a:t>
            </a:r>
            <a:r>
              <a:rPr lang="en-US" sz="2000" dirty="0" smtClean="0">
                <a:latin typeface="+mn-lt"/>
              </a:rPr>
              <a:t> is a </a:t>
            </a:r>
            <a:r>
              <a:rPr lang="en-US" sz="2000" b="1" dirty="0" smtClean="0">
                <a:solidFill>
                  <a:srgbClr val="0000FF"/>
                </a:solidFill>
                <a:latin typeface="+mn-lt"/>
              </a:rPr>
              <a:t>definite</a:t>
            </a:r>
            <a:r>
              <a:rPr lang="en-US" sz="2000" dirty="0" smtClean="0">
                <a:solidFill>
                  <a:srgbClr val="0000FF"/>
                </a:solidFill>
                <a:latin typeface="+mn-lt"/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  <a:latin typeface="+mn-lt"/>
              </a:rPr>
              <a:t>outlier</a:t>
            </a:r>
            <a:r>
              <a:rPr lang="en-US" sz="2000" dirty="0" smtClean="0">
                <a:latin typeface="+mn-lt"/>
              </a:rPr>
              <a:t>. </a:t>
            </a:r>
          </a:p>
        </p:txBody>
      </p:sp>
      <p:sp>
        <p:nvSpPr>
          <p:cNvPr id="82952" name="TextBox 1"/>
          <p:cNvSpPr txBox="1">
            <a:spLocks noChangeArrowheads="1"/>
          </p:cNvSpPr>
          <p:nvPr/>
        </p:nvSpPr>
        <p:spPr bwMode="auto">
          <a:xfrm>
            <a:off x="533400" y="1905000"/>
            <a:ext cx="8077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1" dirty="0">
                <a:solidFill>
                  <a:srgbClr val="C00000"/>
                </a:solidFill>
                <a:sym typeface="Wingdings" panose="05000000000000000000" pitchFamily="2" charset="2"/>
              </a:rPr>
              <a:t> </a:t>
            </a:r>
            <a:r>
              <a:rPr lang="en-US" altLang="en-US" sz="2000" b="1" dirty="0">
                <a:solidFill>
                  <a:srgbClr val="C00000"/>
                </a:solidFill>
              </a:rPr>
              <a:t>Method #2 of outlier detection: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latin typeface="Arial" panose="020B0604020202020204" pitchFamily="34" charset="0"/>
              </a:rPr>
              <a:t>4. Numerical descriptive measures: </a:t>
            </a:r>
            <a:r>
              <a:rPr lang="en-US" sz="2400" b="1" u="dbl" dirty="0" smtClean="0">
                <a:latin typeface="Arial" panose="020B0604020202020204" pitchFamily="34" charset="0"/>
              </a:rPr>
              <a:t>quantitative data</a:t>
            </a:r>
            <a:endParaRPr lang="en-US" sz="2400" b="1" u="dbl" dirty="0" smtClean="0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292510" y="4292207"/>
            <a:ext cx="8305800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009900"/>
                </a:solidFill>
                <a:latin typeface="+mn-lt"/>
              </a:rPr>
              <a:t>Empirical </a:t>
            </a:r>
            <a:r>
              <a:rPr lang="en-US" sz="2000" b="1" dirty="0" smtClean="0">
                <a:solidFill>
                  <a:srgbClr val="009900"/>
                </a:solidFill>
                <a:latin typeface="+mn-lt"/>
              </a:rPr>
              <a:t>Rules</a:t>
            </a:r>
            <a:r>
              <a:rPr lang="en-US" sz="2000" dirty="0">
                <a:latin typeface="+mn-lt"/>
              </a:rPr>
              <a:t>: When data sample is approximately “bell-shaped”, then </a:t>
            </a:r>
            <a:endParaRPr lang="en-US" sz="2000" dirty="0" smtClean="0">
              <a:latin typeface="+mn-lt"/>
            </a:endParaRPr>
          </a:p>
          <a:p>
            <a:pPr marL="457200" indent="-457200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1500" dirty="0">
                <a:latin typeface="+mn-lt"/>
              </a:rPr>
              <a:t>Approximately </a:t>
            </a:r>
            <a:r>
              <a:rPr lang="en-US" sz="1500" dirty="0" smtClean="0">
                <a:latin typeface="+mn-lt"/>
              </a:rPr>
              <a:t>68% </a:t>
            </a:r>
            <a:r>
              <a:rPr lang="en-US" sz="1500" dirty="0">
                <a:latin typeface="+mn-lt"/>
              </a:rPr>
              <a:t>of all data lie within </a:t>
            </a:r>
            <a:r>
              <a:rPr lang="en-US" sz="1500" dirty="0" smtClean="0">
                <a:latin typeface="+mn-lt"/>
              </a:rPr>
              <a:t>1 </a:t>
            </a:r>
            <a:r>
              <a:rPr lang="en-US" sz="1500" dirty="0">
                <a:latin typeface="+mn-lt"/>
              </a:rPr>
              <a:t>standard </a:t>
            </a:r>
            <a:r>
              <a:rPr lang="en-US" sz="1500" dirty="0" smtClean="0">
                <a:latin typeface="+mn-lt"/>
              </a:rPr>
              <a:t>deviation </a:t>
            </a:r>
            <a:r>
              <a:rPr lang="en-US" sz="1500" dirty="0">
                <a:latin typeface="+mn-lt"/>
              </a:rPr>
              <a:t>away from the mean. </a:t>
            </a:r>
          </a:p>
          <a:p>
            <a:pPr marL="457200" indent="-457200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1500" dirty="0">
                <a:latin typeface="+mn-lt"/>
              </a:rPr>
              <a:t>Approximately </a:t>
            </a:r>
            <a:r>
              <a:rPr lang="en-US" sz="1500" dirty="0">
                <a:solidFill>
                  <a:srgbClr val="FF0000"/>
                </a:solidFill>
                <a:latin typeface="+mn-lt"/>
              </a:rPr>
              <a:t>95% of all data lie within 2 standard deviations </a:t>
            </a:r>
            <a:r>
              <a:rPr lang="en-US" sz="1500" dirty="0">
                <a:latin typeface="+mn-lt"/>
              </a:rPr>
              <a:t>away from the mean. </a:t>
            </a:r>
          </a:p>
          <a:p>
            <a:pPr marL="457200" indent="-457200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1500" dirty="0" smtClean="0">
                <a:latin typeface="+mn-lt"/>
              </a:rPr>
              <a:t>Approximately 99.7% of all data lie within 3 standard deviations away from the mean.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5581261"/>
            <a:ext cx="3231746" cy="127673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02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534400" cy="3657600"/>
          </a:xfrm>
        </p:spPr>
        <p:txBody>
          <a:bodyPr rtlCol="0">
            <a:normAutofit/>
          </a:bodyPr>
          <a:lstStyle/>
          <a:p>
            <a:pPr marL="457200" indent="-457200" eaLnBrk="1" fontAlgn="auto" hangingPunct="1">
              <a:spcAft>
                <a:spcPts val="0"/>
              </a:spcAft>
              <a:buFont typeface="Wingdings" panose="05000000000000000000" pitchFamily="2" charset="2"/>
              <a:buAutoNum type="arabicPeriod"/>
              <a:defRPr/>
            </a:pPr>
            <a:r>
              <a:rPr lang="en-US" sz="2000" dirty="0" smtClean="0">
                <a:latin typeface="Arial" charset="0"/>
              </a:rPr>
              <a:t>Population vs. sample</a:t>
            </a:r>
          </a:p>
          <a:p>
            <a:pPr marL="0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 startAt="2"/>
              <a:defRPr/>
            </a:pPr>
            <a:r>
              <a:rPr lang="en-US" sz="2000" dirty="0" smtClean="0">
                <a:latin typeface="Arial" charset="0"/>
                <a:cs typeface="Arial" pitchFamily="34" charset="0"/>
              </a:rPr>
              <a:t>Data and variable types</a:t>
            </a:r>
          </a:p>
          <a:p>
            <a:pPr marL="0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  <a:cs typeface="Arial" pitchFamily="34" charset="0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 startAt="3"/>
              <a:defRPr/>
            </a:pPr>
            <a:r>
              <a:rPr lang="en-US" sz="2000" dirty="0" smtClean="0">
                <a:latin typeface="Arial" charset="0"/>
                <a:cs typeface="Arial" pitchFamily="34" charset="0"/>
              </a:rPr>
              <a:t>Graphical descriptive measures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 smtClean="0">
                <a:latin typeface="Arial" charset="0"/>
                <a:cs typeface="Arial" pitchFamily="34" charset="0"/>
              </a:rPr>
              <a:t>For categorical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 smtClean="0">
                <a:latin typeface="Arial" charset="0"/>
                <a:cs typeface="Arial" pitchFamily="34" charset="0"/>
              </a:rPr>
              <a:t>For numerical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 smtClean="0">
              <a:latin typeface="Arial" charset="0"/>
              <a:cs typeface="Arial" pitchFamily="34" charset="0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Wingdings" panose="05000000000000000000" pitchFamily="2" charset="2"/>
              <a:buAutoNum type="arabicPeriod" startAt="4"/>
              <a:defRPr/>
            </a:pPr>
            <a:r>
              <a:rPr lang="en-US" sz="2000" dirty="0" smtClean="0">
                <a:latin typeface="Arial" charset="0"/>
                <a:cs typeface="Arial" pitchFamily="34" charset="0"/>
              </a:rPr>
              <a:t>Numerical descriptive measures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dirty="0" smtClean="0">
                <a:latin typeface="Arial" charset="0"/>
                <a:cs typeface="Arial" pitchFamily="34" charset="0"/>
              </a:rPr>
              <a:t>For categorical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dirty="0" smtClean="0">
                <a:latin typeface="Arial" charset="0"/>
                <a:cs typeface="Arial" pitchFamily="34" charset="0"/>
              </a:rPr>
              <a:t>For numerical data</a:t>
            </a:r>
          </a:p>
          <a:p>
            <a:pPr marL="438150" lvl="1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charset="0"/>
            </a:endParaRPr>
          </a:p>
        </p:txBody>
      </p:sp>
      <p:sp>
        <p:nvSpPr>
          <p:cNvPr id="9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02</a:t>
            </a:r>
          </a:p>
        </p:txBody>
      </p:sp>
      <p:sp>
        <p:nvSpPr>
          <p:cNvPr id="8397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F9C1539-A8E7-4CFA-9B36-4D526A35C982}" type="slidenum">
              <a:rPr lang="en-US" altLang="en-US" smtClean="0">
                <a:latin typeface="Verdana" panose="020B0604030504040204" pitchFamily="34" charset="0"/>
              </a:rPr>
              <a:pPr/>
              <a:t>72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pic>
        <p:nvPicPr>
          <p:cNvPr id="83974" name="Picture 7" descr="C:\Users\annac\AppData\Local\Microsoft\Windows\Temporary Internet Files\Content.IE5\AZ68UZH8\MC90044131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764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5" name="Picture 7" descr="C:\Users\annac\AppData\Local\Microsoft\Windows\Temporary Internet Files\Content.IE5\AZ68UZH8\MC90044131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327275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6" name="Picture 7" descr="C:\Users\annac\AppData\Local\Microsoft\Windows\Temporary Internet Files\Content.IE5\AZ68UZH8\MC90044131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775" y="31242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7" name="Picture 7" descr="C:\Users\annac\AppData\Local\Microsoft\Windows\Temporary Internet Files\Content.IE5\AZ68UZH8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787900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3979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Today:</a:t>
            </a:r>
            <a:endParaRPr lang="en-US" altLang="en-US" sz="2400" b="1" smtClean="0"/>
          </a:p>
        </p:txBody>
      </p:sp>
      <p:pic>
        <p:nvPicPr>
          <p:cNvPr id="83980" name="Picture 7" descr="C:\Users\annac\AppData\Local\Microsoft\Windows\Temporary Internet Files\Content.IE5\AZ68UZH8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067300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81" name="Picture 7" descr="C:\Users\annac\AppData\Local\Microsoft\Windows\Temporary Internet Files\Content.IE5\AZ68UZH8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0" y="3562350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82" name="Picture 7" descr="C:\Users\annac\AppData\Local\Microsoft\Windows\Temporary Internet Files\Content.IE5\AZ68UZH8\MC90044131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38" y="3873500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428" t="29111" r="32619" b="55651"/>
          <a:stretch/>
        </p:blipFill>
        <p:spPr>
          <a:xfrm>
            <a:off x="1117241" y="3647078"/>
            <a:ext cx="6583363" cy="1965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363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458200" cy="3657600"/>
          </a:xfrm>
        </p:spPr>
        <p:txBody>
          <a:bodyPr rtlCol="0">
            <a:normAutofit/>
          </a:bodyPr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1800" dirty="0" smtClean="0">
                <a:latin typeface="Arial" panose="020B0604020202020204" pitchFamily="34" charset="0"/>
              </a:rPr>
              <a:t>A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 variable </a:t>
            </a:r>
            <a:r>
              <a:rPr lang="en-US" sz="1800" dirty="0" smtClean="0">
                <a:latin typeface="Arial" panose="020B0604020202020204" pitchFamily="34" charset="0"/>
              </a:rPr>
              <a:t>is a characteristic of members of a population.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is an array of data (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  <a:r>
              <a:rPr lang="en-US" sz="1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is a list of all variable values for a single member of a population.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panose="020B0604020202020204" pitchFamily="34" charset="0"/>
            </a:endParaRPr>
          </a:p>
        </p:txBody>
      </p:sp>
      <p:sp>
        <p:nvSpPr>
          <p:cNvPr id="24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331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3E5268-CF55-4D1B-B230-54DC44836088}" type="slidenum">
              <a:rPr lang="en-US" altLang="en-US" smtClean="0">
                <a:latin typeface="Verdana" panose="020B0604030504040204" pitchFamily="34" charset="0"/>
              </a:rPr>
              <a:pPr/>
              <a:t>8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13319" name="TextBox 1"/>
          <p:cNvSpPr txBox="1">
            <a:spLocks noChangeArrowheads="1"/>
          </p:cNvSpPr>
          <p:nvPr/>
        </p:nvSpPr>
        <p:spPr bwMode="auto">
          <a:xfrm>
            <a:off x="149046" y="3173281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Data set: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334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2. Random variables, data, observations</a:t>
            </a:r>
            <a:endParaRPr lang="en-US" altLang="en-US" sz="2400" b="1" smtClean="0"/>
          </a:p>
        </p:txBody>
      </p:sp>
    </p:spTree>
    <p:extLst>
      <p:ext uri="{BB962C8B-B14F-4D97-AF65-F5344CB8AC3E}">
        <p14:creationId xmlns:p14="http://schemas.microsoft.com/office/powerpoint/2010/main" val="136323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428" t="29111" r="32619" b="55651"/>
          <a:stretch/>
        </p:blipFill>
        <p:spPr>
          <a:xfrm>
            <a:off x="1117241" y="3647078"/>
            <a:ext cx="6583363" cy="1965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363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458200" cy="3657600"/>
          </a:xfrm>
        </p:spPr>
        <p:txBody>
          <a:bodyPr rtlCol="0">
            <a:normAutofit/>
          </a:bodyPr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1800" dirty="0" smtClean="0">
                <a:latin typeface="Arial" panose="020B0604020202020204" pitchFamily="34" charset="0"/>
              </a:rPr>
              <a:t>A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 variable </a:t>
            </a:r>
            <a:r>
              <a:rPr lang="en-US" sz="1800" dirty="0" smtClean="0">
                <a:latin typeface="Arial" panose="020B0604020202020204" pitchFamily="34" charset="0"/>
              </a:rPr>
              <a:t>is a characteristic of members of a population.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is an array of data (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  <a:r>
              <a:rPr lang="en-US" sz="1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is a list of all variable values for a single member of a population.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000" dirty="0" smtClean="0">
              <a:latin typeface="Arial" panose="020B0604020202020204" pitchFamily="34" charset="0"/>
            </a:endParaRPr>
          </a:p>
        </p:txBody>
      </p:sp>
      <p:sp>
        <p:nvSpPr>
          <p:cNvPr id="24" name="Date Placeholder 4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 dirty="0"/>
          </a:p>
        </p:txBody>
      </p:sp>
      <p:sp>
        <p:nvSpPr>
          <p:cNvPr id="1331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3E5268-CF55-4D1B-B230-54DC44836088}" type="slidenum">
              <a:rPr lang="en-US" altLang="en-US" smtClean="0">
                <a:latin typeface="Verdana" panose="020B0604030504040204" pitchFamily="34" charset="0"/>
              </a:rPr>
              <a:pPr/>
              <a:t>9</a:t>
            </a:fld>
            <a:endParaRPr lang="en-US" altLang="en-US" smtClean="0">
              <a:latin typeface="Verdana" panose="020B0604030504040204" pitchFamily="34" charset="0"/>
            </a:endParaRPr>
          </a:p>
        </p:txBody>
      </p:sp>
      <p:sp>
        <p:nvSpPr>
          <p:cNvPr id="13319" name="TextBox 1"/>
          <p:cNvSpPr txBox="1">
            <a:spLocks noChangeArrowheads="1"/>
          </p:cNvSpPr>
          <p:nvPr/>
        </p:nvSpPr>
        <p:spPr bwMode="auto">
          <a:xfrm>
            <a:off x="149046" y="3173281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Data set:</a:t>
            </a:r>
          </a:p>
        </p:txBody>
      </p:sp>
      <p:sp>
        <p:nvSpPr>
          <p:cNvPr id="13326" name="TextBox 20"/>
          <p:cNvSpPr txBox="1">
            <a:spLocks noChangeArrowheads="1"/>
          </p:cNvSpPr>
          <p:nvPr/>
        </p:nvSpPr>
        <p:spPr bwMode="auto">
          <a:xfrm>
            <a:off x="3216275" y="6134611"/>
            <a:ext cx="266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 smtClean="0">
                <a:solidFill>
                  <a:srgbClr val="0000FF"/>
                </a:solidFill>
              </a:rPr>
              <a:t>variables (columns)</a:t>
            </a:r>
            <a:endParaRPr lang="en-US" altLang="en-US" b="1" dirty="0">
              <a:solidFill>
                <a:srgbClr val="0000FF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006366" y="3854104"/>
            <a:ext cx="796925" cy="2062507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730391" y="3854105"/>
            <a:ext cx="756009" cy="2062506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334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2400" b="1" smtClean="0">
                <a:latin typeface="Arial" panose="020B0604020202020204" pitchFamily="34" charset="0"/>
              </a:rPr>
              <a:t>2. Random variables, data, observations</a:t>
            </a:r>
            <a:endParaRPr lang="en-US" altLang="en-US" sz="2400" b="1" smtClean="0"/>
          </a:p>
        </p:txBody>
      </p:sp>
    </p:spTree>
    <p:extLst>
      <p:ext uri="{BB962C8B-B14F-4D97-AF65-F5344CB8AC3E}">
        <p14:creationId xmlns:p14="http://schemas.microsoft.com/office/powerpoint/2010/main" val="413887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oo many files design template">
  <a:themeElements>
    <a:clrScheme name="Too many files design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oo many files design template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oo many files desig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o many files design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o many files design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o many files design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o many files design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o many files design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o many files design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o many files design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o many files design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o many files design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o many files design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o many files design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Too many files design template</Template>
  <TotalTime>15587</TotalTime>
  <Words>3763</Words>
  <Application>Microsoft Macintosh PowerPoint</Application>
  <PresentationFormat>On-screen Show (4:3)</PresentationFormat>
  <Paragraphs>903</Paragraphs>
  <Slides>72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7" baseType="lpstr">
      <vt:lpstr>Aharoni</vt:lpstr>
      <vt:lpstr>Arial</vt:lpstr>
      <vt:lpstr>Arial Narrow</vt:lpstr>
      <vt:lpstr>Calibri</vt:lpstr>
      <vt:lpstr>Calibri Light</vt:lpstr>
      <vt:lpstr>Courier New</vt:lpstr>
      <vt:lpstr>Times New Roman</vt:lpstr>
      <vt:lpstr>Trebuchet MS</vt:lpstr>
      <vt:lpstr>Verdana</vt:lpstr>
      <vt:lpstr>Wingdings</vt:lpstr>
      <vt:lpstr>Wingdings 2</vt:lpstr>
      <vt:lpstr>Too many files design template</vt:lpstr>
      <vt:lpstr>Office Theme</vt:lpstr>
      <vt:lpstr>Equation</vt:lpstr>
      <vt:lpstr>Graph</vt:lpstr>
      <vt:lpstr>MBC 638:  Data Analysis &amp; Decision Making</vt:lpstr>
      <vt:lpstr>Today:</vt:lpstr>
      <vt:lpstr>1. Population vs. sample</vt:lpstr>
      <vt:lpstr>1. Population vs. sample</vt:lpstr>
      <vt:lpstr>1. Population vs. sample</vt:lpstr>
      <vt:lpstr>Today:</vt:lpstr>
      <vt:lpstr>2. Random variables, data, observations</vt:lpstr>
      <vt:lpstr>2. Random variables, data, observations</vt:lpstr>
      <vt:lpstr>2. Random variables, data, observations</vt:lpstr>
      <vt:lpstr>2. Random variables, data, observations</vt:lpstr>
      <vt:lpstr>2. Random variables, data, observations</vt:lpstr>
      <vt:lpstr>2. Data types (variable types)</vt:lpstr>
      <vt:lpstr>2. Data types (variable types)</vt:lpstr>
      <vt:lpstr>2. Data types (variable types)</vt:lpstr>
      <vt:lpstr>2. Data types (variable types)</vt:lpstr>
      <vt:lpstr>2. Data types (variable types)</vt:lpstr>
      <vt:lpstr>2. Data types (variable types)</vt:lpstr>
      <vt:lpstr>2. Data types (variable types)</vt:lpstr>
      <vt:lpstr>2. Data types (variable types)</vt:lpstr>
      <vt:lpstr>2. Data types (variable types)</vt:lpstr>
      <vt:lpstr>Today:</vt:lpstr>
      <vt:lpstr>3. Graphical descriptive measures: categorical data</vt:lpstr>
      <vt:lpstr>3. Graphical descriptive measures: categorical data</vt:lpstr>
      <vt:lpstr>3. Graphical descriptive measures: categorical data</vt:lpstr>
      <vt:lpstr>Today:</vt:lpstr>
      <vt:lpstr>3. Graphical descriptive measures: quantitative data</vt:lpstr>
      <vt:lpstr>3. Graphical descriptive measures: quantitative data</vt:lpstr>
      <vt:lpstr>3. Graphical descriptive measures: quantitative data</vt:lpstr>
      <vt:lpstr>3. Graphical descriptive measures: quantitative data</vt:lpstr>
      <vt:lpstr>3. Graphical descriptive measures: quantitative data</vt:lpstr>
      <vt:lpstr>3. Graphical descriptive measures: quantitative data</vt:lpstr>
      <vt:lpstr>3. Graphical descriptive measures: quantitative data</vt:lpstr>
      <vt:lpstr>3. Graphical descriptive measures: quantitative data</vt:lpstr>
      <vt:lpstr>3. Graphical descriptive measures: quantitative data</vt:lpstr>
      <vt:lpstr>Today:</vt:lpstr>
      <vt:lpstr>4. Numerical descriptive measures: categorical data</vt:lpstr>
      <vt:lpstr>4. Numerical descriptive measures: categorical data</vt:lpstr>
      <vt:lpstr>4. Numerical descriptive measures: categorical data</vt:lpstr>
      <vt:lpstr>Today: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4. Numerical descriptive measures: quantitative data</vt:lpstr>
      <vt:lpstr>Box Plot</vt:lpstr>
      <vt:lpstr>4. Numerical descriptive measures: quantitative data</vt:lpstr>
      <vt:lpstr>4. Numerical descriptive measures: quantitative data</vt:lpstr>
      <vt:lpstr>4. Numerical descriptive measures: quantitative data</vt:lpstr>
      <vt:lpstr>Today:</vt:lpstr>
    </vt:vector>
  </TitlesOfParts>
  <Manager/>
  <Company>Whitman School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MAS261: Introduction to Statistics for Management</dc:title>
  <dc:subject/>
  <dc:creator>Anna Chernobai</dc:creator>
  <cp:keywords/>
  <dc:description/>
  <cp:lastModifiedBy>Pan Chen</cp:lastModifiedBy>
  <cp:revision>179</cp:revision>
  <dcterms:created xsi:type="dcterms:W3CDTF">2006-08-19T16:51:24Z</dcterms:created>
  <dcterms:modified xsi:type="dcterms:W3CDTF">2017-09-11T01:27:06Z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TC011594411033</vt:lpwstr>
  </property>
</Properties>
</file>